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270" r:id="rId3"/>
    <p:sldId id="325" r:id="rId4"/>
    <p:sldId id="303" r:id="rId5"/>
    <p:sldId id="306" r:id="rId6"/>
    <p:sldId id="321" r:id="rId7"/>
    <p:sldId id="319" r:id="rId8"/>
    <p:sldId id="292" r:id="rId9"/>
    <p:sldId id="326" r:id="rId10"/>
    <p:sldId id="262" r:id="rId11"/>
    <p:sldId id="295" r:id="rId12"/>
    <p:sldId id="296" r:id="rId13"/>
    <p:sldId id="297" r:id="rId14"/>
    <p:sldId id="298" r:id="rId15"/>
    <p:sldId id="314" r:id="rId16"/>
    <p:sldId id="312" r:id="rId17"/>
    <p:sldId id="285" r:id="rId18"/>
    <p:sldId id="322" r:id="rId19"/>
    <p:sldId id="317" r:id="rId20"/>
    <p:sldId id="268" r:id="rId21"/>
    <p:sldId id="274" r:id="rId22"/>
    <p:sldId id="271" r:id="rId23"/>
    <p:sldId id="265" r:id="rId24"/>
    <p:sldId id="320" r:id="rId25"/>
    <p:sldId id="257" r:id="rId26"/>
    <p:sldId id="283" r:id="rId27"/>
    <p:sldId id="288" r:id="rId28"/>
    <p:sldId id="290" r:id="rId29"/>
    <p:sldId id="291" r:id="rId30"/>
    <p:sldId id="300" r:id="rId31"/>
    <p:sldId id="315" r:id="rId32"/>
    <p:sldId id="284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5" clrIdx="0">
    <p:extLst>
      <p:ext uri="{19B8F6BF-5375-455C-9EA6-DF929625EA0E}">
        <p15:presenceInfo xmlns:p15="http://schemas.microsoft.com/office/powerpoint/2012/main" userId="20782b66d5b9d5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8T21:54:55.031" idx="3">
    <p:pos x="1381" y="2709"/>
    <p:text>Governors Highway Safety Association</p:text>
    <p:extLst>
      <p:ext uri="{C676402C-5697-4E1C-873F-D02D1690AC5C}">
        <p15:threadingInfo xmlns:p15="http://schemas.microsoft.com/office/powerpoint/2012/main" timeZoneBias="420"/>
      </p:ext>
    </p:extLst>
  </p:cm>
  <p:cm authorId="1" dt="2020-08-08T21:56:11.467" idx="4">
    <p:pos x="2338" y="1417"/>
    <p:text>National Highway Traffic Safety Administration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2CA7-ADD9-4093-96E1-5AA31ABC191A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E7800-CB14-419D-BAE2-027D37629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3B5F34-821B-4CBB-8F78-2D0550CE8DD1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27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551C-66D6-484B-AD30-907DA5AD66E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D6B2B-6F21-44C1-9BCB-D0BFB05D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gibbons\Desktop\adverts%20and%20films\backwards.mpe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gibbons\Desktop\adverts%20and%20films\backwards.mpeg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search.proquest.com/docview/2185459998?pq-origsite=gscholar&amp;fromopenview=tru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57" y="299305"/>
            <a:ext cx="112014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phone related distraction and road safety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826524"/>
            <a:ext cx="857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Ehsan Sarbazi,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student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Epidemiology, Road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research center, Tabriz University of Medical Sciences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24867"/>
            <a:ext cx="5588000" cy="31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 definition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</a:t>
            </a:r>
            <a:r>
              <a:rPr lang="en-US" dirty="0" smtClean="0">
                <a:cs typeface="+mj-cs"/>
              </a:rPr>
              <a:t> </a:t>
            </a:r>
            <a:r>
              <a:rPr lang="fa-IR" dirty="0" smtClean="0">
                <a:cs typeface="+mj-cs"/>
              </a:rPr>
              <a:t>: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diversion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towards a competing activity.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divided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task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”(driving)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tasks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not related to driving ( cell phone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distraction: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:tuning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radio,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/video advertising billboard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watching people on the side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447105"/>
            <a:ext cx="7772400" cy="7196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r>
              <a:rPr lang="en-US" sz="40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</a:t>
            </a:r>
            <a:r>
              <a:rPr lang="en-US" sz="4000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ypes </a:t>
            </a:r>
            <a:r>
              <a:rPr lang="en-US" sz="40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of distractions: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96067" y="1083733"/>
            <a:ext cx="7162800" cy="469053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kern="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Visual distractions</a:t>
            </a:r>
          </a:p>
          <a:p>
            <a:pPr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Manual(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motor)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distractions</a:t>
            </a:r>
          </a:p>
          <a:p>
            <a:pPr marL="0" lvl="1">
              <a:spcBef>
                <a:spcPct val="20000"/>
              </a:spcBef>
              <a:buClr>
                <a:srgbClr val="008000"/>
              </a:buClr>
              <a:defRPr/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Cognitive 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distractions</a:t>
            </a:r>
          </a:p>
          <a:p>
            <a:pPr marL="342900" lvl="1" indent="-34290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Auditory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</a:t>
            </a:r>
            <a:r>
              <a:rPr lang="en-US" sz="3200" u="sng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noise,aural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)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distractions</a:t>
            </a:r>
          </a:p>
          <a:p>
            <a:pPr marL="342900" lvl="1" indent="-34290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buFont typeface="Arial" pitchFamily="34" charset="0"/>
              <a:buChar char="•"/>
              <a:defRPr/>
            </a:pPr>
            <a:endParaRPr lang="en-US" sz="2600" kern="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sz="2600" kern="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flipH="1">
            <a:off x="1181156" y="1348247"/>
            <a:ext cx="1214911" cy="762000"/>
          </a:xfrm>
          <a:prstGeom prst="rect">
            <a:avLst/>
          </a:prstGeom>
        </p:spPr>
      </p:pic>
      <p:pic>
        <p:nvPicPr>
          <p:cNvPr id="5" name="Picture 4" descr="Avoid-texting-while-driving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091" t="6021" r="15091" b="59424"/>
          <a:stretch>
            <a:fillRect/>
          </a:stretch>
        </p:blipFill>
        <p:spPr>
          <a:xfrm>
            <a:off x="1181156" y="2475910"/>
            <a:ext cx="1214911" cy="838200"/>
          </a:xfrm>
          <a:prstGeom prst="rect">
            <a:avLst/>
          </a:prstGeom>
        </p:spPr>
      </p:pic>
      <p:pic>
        <p:nvPicPr>
          <p:cNvPr id="6" name="Picture 6" descr="cognitive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1156" y="3571088"/>
            <a:ext cx="12149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56" y="4742466"/>
            <a:ext cx="1214911" cy="11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438400" y="1752600"/>
            <a:ext cx="6934200" cy="4495800"/>
          </a:xfrm>
          <a:prstGeom prst="rect">
            <a:avLst/>
          </a:prstGeom>
        </p:spPr>
        <p:txBody>
          <a:bodyPr/>
          <a:lstStyle/>
          <a:p>
            <a:pPr marL="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r>
              <a:rPr lang="en-US" sz="40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Visual Distraction: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sz="1200" kern="0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Anything that shifts a driver’s eyes away from the road to something unrelated to the primary task of driving</a:t>
            </a:r>
          </a:p>
          <a:p>
            <a:pPr marL="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EXAMPLES: billboard, accident scene, looking at street signs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buFont typeface="Arial" pitchFamily="34" charset="0"/>
              <a:buChar char="•"/>
              <a:defRPr/>
            </a:pPr>
            <a:endParaRPr lang="en-US" sz="2600" kern="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sz="2600" kern="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910840" y="676276"/>
            <a:ext cx="135636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90800" y="1524000"/>
            <a:ext cx="6934200" cy="4648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kern="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r>
              <a:rPr lang="en-US" sz="40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Manual Distraction: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sz="1200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>
              <a:buClr>
                <a:srgbClr val="008000"/>
              </a:buClr>
              <a:buSzPct val="120000"/>
              <a:defRPr/>
            </a:pPr>
            <a:r>
              <a:rPr lang="en-US" sz="28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Anything that causes a driver to remove one or both hands from the wheel or other driving controls</a:t>
            </a:r>
          </a:p>
          <a:p>
            <a:pPr>
              <a:buClr>
                <a:srgbClr val="008000"/>
              </a:buClr>
              <a:buSzPct val="120000"/>
              <a:defRPr/>
            </a:pPr>
            <a:endParaRPr lang="en-US" sz="1200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>
              <a:buClr>
                <a:srgbClr val="008000"/>
              </a:buClr>
              <a:buSzPct val="120000"/>
              <a:defRPr/>
            </a:pPr>
            <a:r>
              <a:rPr lang="en-US" sz="2800" i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EXAMPLES: eating, programming a GPS, adjusting the radio, texting or dialing a cell </a:t>
            </a:r>
            <a:r>
              <a:rPr lang="en-US" sz="2800" i="1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phone</a:t>
            </a:r>
            <a:endParaRPr lang="en-US" sz="2600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Avoid-texting-while-driving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091" t="6021" r="15091" b="59424"/>
          <a:stretch>
            <a:fillRect/>
          </a:stretch>
        </p:blipFill>
        <p:spPr>
          <a:xfrm>
            <a:off x="2667001" y="609600"/>
            <a:ext cx="141064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90800" y="2209800"/>
            <a:ext cx="6477000" cy="4343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8000"/>
              </a:buClr>
              <a:buSzPct val="120000"/>
              <a:defRPr/>
            </a:pPr>
            <a:r>
              <a:rPr lang="en-US" sz="40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Cognitive Distraction:</a:t>
            </a:r>
          </a:p>
          <a:p>
            <a:pPr>
              <a:buClr>
                <a:srgbClr val="008000"/>
              </a:buClr>
              <a:buSzPct val="120000"/>
              <a:defRPr/>
            </a:pPr>
            <a:endParaRPr lang="en-US" sz="1200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>
              <a:buClr>
                <a:srgbClr val="008000"/>
              </a:buClr>
              <a:buSzPct val="120000"/>
              <a:defRPr/>
            </a:pPr>
            <a:r>
              <a:rPr lang="en-US" sz="28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Anything that takes a driver’s </a:t>
            </a:r>
            <a:r>
              <a:rPr lang="en-US" sz="2800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mind(thinking), </a:t>
            </a:r>
            <a:r>
              <a:rPr lang="en-US" sz="28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thoughts or mental attention away from the task of driving</a:t>
            </a:r>
          </a:p>
          <a:p>
            <a:pPr>
              <a:buClr>
                <a:srgbClr val="008000"/>
              </a:buClr>
              <a:buSzPct val="120000"/>
              <a:defRPr/>
            </a:pPr>
            <a:endParaRPr lang="en-US" sz="1200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>
              <a:buClr>
                <a:srgbClr val="008000"/>
              </a:buClr>
              <a:buSzPct val="120000"/>
              <a:defRPr/>
            </a:pPr>
            <a:r>
              <a:rPr lang="en-US" sz="2800" i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EXAMPLES: anger, anxiety, fatigue, pain or worry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120000"/>
              <a:defRPr/>
            </a:pPr>
            <a:endParaRPr lang="en-US" sz="2600" kern="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cognitiv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63193" y="685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3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Auditory </a:t>
            </a:r>
            <a:r>
              <a:rPr lang="en-US" sz="3600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distractions</a:t>
            </a:r>
            <a:endParaRPr lang="en-US" sz="3600" kern="0" dirty="0">
              <a:solidFill>
                <a:srgbClr val="00B05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cs typeface="+mj-cs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esponding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ringing mobile phone,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device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 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loud that it masks other sounds, such as ambulance sirens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Nearly all </a:t>
            </a:r>
            <a:r>
              <a:rPr lang="en-US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distraction-related crashes involve </a:t>
            </a:r>
            <a:r>
              <a:rPr lang="en-US" b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 combination of two or all </a:t>
            </a:r>
            <a:r>
              <a:rPr lang="en-US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kern="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Calling</a:t>
            </a:r>
            <a:r>
              <a:rPr lang="en-US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(manual), looking (visual), and thinking about what to say (cognitive).</a:t>
            </a:r>
            <a:endParaRPr lang="fa-IR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kern="0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9" y="592668"/>
            <a:ext cx="2053111" cy="15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driver distraction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Loud and unruly passengers</a:t>
            </a:r>
          </a:p>
          <a:p>
            <a:pPr marL="228600" lvl="1" indent="0">
              <a:spcBef>
                <a:spcPts val="1000"/>
              </a:spcBef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from pets or children</a:t>
            </a:r>
          </a:p>
          <a:p>
            <a:pPr marL="228600" lvl="1" indent="0">
              <a:spcBef>
                <a:spcPts val="1000"/>
              </a:spcBef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Grooming oneself(comb or brush hair20% , put on make up14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spcBef>
                <a:spcPts val="1000"/>
              </a:spcBef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djusting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radio, CD 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fallen objects</a:t>
            </a:r>
          </a:p>
          <a:p>
            <a:pPr marL="228600" lvl="1" indent="0">
              <a:spcBef>
                <a:spcPts val="1000"/>
              </a:spcBef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 in the vehicle 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Reading/ using a navigation system like a GPS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</a:p>
          <a:p>
            <a:pPr marL="228600" lvl="1" indent="0">
              <a:spcBef>
                <a:spcPts val="1000"/>
              </a:spcBef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maps, books,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36% </a:t>
            </a:r>
          </a:p>
          <a:p>
            <a:pPr marL="228600" lvl="1" indent="0">
              <a:spcBef>
                <a:spcPts val="1000"/>
              </a:spcBef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 the  internet 13%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or drinking 86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Adjusting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controls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moking 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condition, alcohol or drug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use, fatigue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device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vehicle (e.g. speed adaptation system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devices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laptops, iPods,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Blackberry's,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PHONES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endParaRPr lang="en-US" dirty="0">
              <a:solidFill>
                <a:srgbClr val="FF0000"/>
              </a:solidFill>
            </a:endParaRP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/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backwards.mpeg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548466"/>
            <a:ext cx="4038601" cy="35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phone distraction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ncbi.nlm.nih.gov/corecgi/tileshop/tileshop.fcgi?p=PMC3&amp;id=747221&amp;s=72&amp;r=1&amp;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42" y="1369413"/>
            <a:ext cx="4469469" cy="4073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ackwards.mpeg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5" y="1690689"/>
            <a:ext cx="3211499" cy="34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3" y="1407776"/>
            <a:ext cx="1615099" cy="1998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11" y="1407776"/>
            <a:ext cx="1761025" cy="1998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3" y="3650502"/>
            <a:ext cx="3407633" cy="18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Distraction-safety behavior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Walking, bicycling and driving require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visual/perceptual skills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dynamic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constantly changing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is perceived, information is cognitively processed and efficient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environment engagement is required for safety.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Anticipatory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behavior and executive function skills are essential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Dual-task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tasks)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use and negotiating traffic are largely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and cognitive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distraction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countries data on distraction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routinely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also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report not include distraction factor.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underreported also.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little data available on the prevalence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hands-free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istraction coding often lacking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other crash predictors, e.g.,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 weather.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 phone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cellular, cell 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hand phone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receive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over a radio frequency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recent electronic survey found distracted drivers to make up 72% of the population and distractions were causative in 9%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crashes.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London, car drivers use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(4.8%) for hands-free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among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drivers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drivers using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hands-free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phones was considerably higher, at 14.3% and 9.9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link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About31.37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crossings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made by adolescents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Highway Safety (IIHS)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cellphone in 2018 than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a-IR" dirty="0"/>
          </a:p>
          <a:p>
            <a:endParaRPr lang="fa-IR" dirty="0"/>
          </a:p>
          <a:p>
            <a:endParaRPr lang="en-US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4953000"/>
            <a:ext cx="5029200" cy="15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ercenage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distraction-related  crashes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23432"/>
              </p:ext>
            </p:extLst>
          </p:nvPr>
        </p:nvGraphicFramePr>
        <p:xfrm>
          <a:off x="4783668" y="1377324"/>
          <a:ext cx="2463799" cy="383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32">
                  <a:extLst>
                    <a:ext uri="{9D8B030D-6E8A-4147-A177-3AD203B41FA5}">
                      <a16:colId xmlns:a16="http://schemas.microsoft.com/office/drawing/2014/main" val="3009581223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3776377757"/>
                    </a:ext>
                  </a:extLst>
                </a:gridCol>
              </a:tblGrid>
              <a:tr h="39154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percent*</a:t>
                      </a:r>
                      <a:endParaRPr lang="en-U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955928"/>
                  </a:ext>
                </a:extLst>
              </a:tr>
              <a:tr h="31792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44707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Zealand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31554"/>
                  </a:ext>
                </a:extLst>
              </a:tr>
              <a:tr h="3262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12650"/>
                  </a:ext>
                </a:extLst>
              </a:tr>
              <a:tr h="2377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70425"/>
                  </a:ext>
                </a:extLst>
              </a:tr>
              <a:tr h="29832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27100"/>
                  </a:ext>
                </a:extLst>
              </a:tr>
              <a:tr h="2377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4741"/>
                  </a:ext>
                </a:extLst>
              </a:tr>
              <a:tr h="32162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736944"/>
                  </a:ext>
                </a:extLst>
              </a:tr>
              <a:tr h="2641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Great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Britain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56672"/>
                  </a:ext>
                </a:extLst>
              </a:tr>
              <a:tr h="564035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*%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crashes related to distraction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9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messaging while driving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Kingdom: </a:t>
            </a:r>
            <a:r>
              <a:rPr lang="en-US" dirty="0" smtClean="0">
                <a:solidFill>
                  <a:srgbClr val="FF0000"/>
                </a:solidFill>
              </a:rPr>
              <a:t>45% </a:t>
            </a:r>
            <a:r>
              <a:rPr lang="en-US" dirty="0" smtClean="0"/>
              <a:t>of drivers have text messaging</a:t>
            </a:r>
          </a:p>
          <a:p>
            <a:r>
              <a:rPr lang="en-US" dirty="0" smtClean="0"/>
              <a:t>United States :</a:t>
            </a:r>
            <a:r>
              <a:rPr lang="en-US" dirty="0" smtClean="0">
                <a:solidFill>
                  <a:srgbClr val="FF0000"/>
                </a:solidFill>
              </a:rPr>
              <a:t>27%</a:t>
            </a:r>
            <a:r>
              <a:rPr lang="en-US" dirty="0" smtClean="0"/>
              <a:t> sent or read text messages while driving</a:t>
            </a:r>
          </a:p>
          <a:p>
            <a:r>
              <a:rPr lang="en-US" dirty="0" smtClean="0"/>
              <a:t>Australia: </a:t>
            </a:r>
            <a:r>
              <a:rPr lang="en-US" dirty="0" smtClean="0">
                <a:solidFill>
                  <a:srgbClr val="FF0000"/>
                </a:solidFill>
              </a:rPr>
              <a:t>58% </a:t>
            </a:r>
            <a:r>
              <a:rPr lang="en-US" dirty="0" smtClean="0"/>
              <a:t>of drivers aged 17–29 read text messages while driving, and 37% sent text messages 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             where </a:t>
            </a:r>
            <a:r>
              <a:rPr lang="en-US" dirty="0"/>
              <a:t>prevalence of </a:t>
            </a:r>
            <a:r>
              <a:rPr lang="en-US" dirty="0" smtClean="0"/>
              <a:t> driver texting </a:t>
            </a:r>
            <a:r>
              <a:rPr lang="en-US" dirty="0"/>
              <a:t>was </a:t>
            </a:r>
            <a:r>
              <a:rPr lang="en-US" dirty="0">
                <a:solidFill>
                  <a:srgbClr val="FF0000"/>
                </a:solidFill>
              </a:rPr>
              <a:t>4%</a:t>
            </a:r>
            <a:r>
              <a:rPr lang="en-US" dirty="0"/>
              <a:t> in 2014 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2" y="3792274"/>
            <a:ext cx="812798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times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(braking, signs..)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frequency, slower vehicle,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mirrors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situational awareness, decision-making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(phone slower than talking to a passenger )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drivers’ crash risk is significantly increased by the presence of similarly aged passengers in the vehicle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 adverts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risk of this form of external distraction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edestrian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distraction reduce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ands-free phone: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distraction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distracted by visually demanding tasks (e.g., texting), pedestrians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waited longer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missed more opportunities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cross safely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b="1" kern="0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Risk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study 26,798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cellular-telephone calls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14-month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 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driving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a collision when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using/not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(RR=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(95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 to 6.5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free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:RR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Odds Ratio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33794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conversation while driving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 risk by 4 to 6 times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onversation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risky than text messaging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truck drivers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who texted 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have more crash or near-crash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using General Estimation System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showed that cellphone distraction resulted in significant higher risk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 = 11.56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rear-end collision for teenage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crash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culpability analysis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crashes with and without cell phones, it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found that the risk of a culpable crash was increased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cell phone was present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naturalistic studies 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phone conversation ,in some circumstances, provide a protective </a:t>
            </a:r>
          </a:p>
          <a:p>
            <a:endParaRPr lang="en-US" dirty="0"/>
          </a:p>
          <a:p>
            <a:endParaRPr lang="fa-IR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4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Cohen’s d effect size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7" y="3756129"/>
            <a:ext cx="9211733" cy="8478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99344"/>
              </p:ext>
            </p:extLst>
          </p:nvPr>
        </p:nvGraphicFramePr>
        <p:xfrm>
          <a:off x="2286000" y="2023532"/>
          <a:ext cx="8228043" cy="164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48">
                  <a:extLst>
                    <a:ext uri="{9D8B030D-6E8A-4147-A177-3AD203B41FA5}">
                      <a16:colId xmlns:a16="http://schemas.microsoft.com/office/drawing/2014/main" val="3697883960"/>
                    </a:ext>
                  </a:extLst>
                </a:gridCol>
                <a:gridCol w="208925">
                  <a:extLst>
                    <a:ext uri="{9D8B030D-6E8A-4147-A177-3AD203B41FA5}">
                      <a16:colId xmlns:a16="http://schemas.microsoft.com/office/drawing/2014/main" val="1461045089"/>
                    </a:ext>
                  </a:extLst>
                </a:gridCol>
                <a:gridCol w="914210">
                  <a:extLst>
                    <a:ext uri="{9D8B030D-6E8A-4147-A177-3AD203B41FA5}">
                      <a16:colId xmlns:a16="http://schemas.microsoft.com/office/drawing/2014/main" val="3449243200"/>
                    </a:ext>
                  </a:extLst>
                </a:gridCol>
                <a:gridCol w="914210">
                  <a:extLst>
                    <a:ext uri="{9D8B030D-6E8A-4147-A177-3AD203B41FA5}">
                      <a16:colId xmlns:a16="http://schemas.microsoft.com/office/drawing/2014/main" val="483697641"/>
                    </a:ext>
                  </a:extLst>
                </a:gridCol>
                <a:gridCol w="914210">
                  <a:extLst>
                    <a:ext uri="{9D8B030D-6E8A-4147-A177-3AD203B41FA5}">
                      <a16:colId xmlns:a16="http://schemas.microsoft.com/office/drawing/2014/main" val="1615713111"/>
                    </a:ext>
                  </a:extLst>
                </a:gridCol>
                <a:gridCol w="914210">
                  <a:extLst>
                    <a:ext uri="{9D8B030D-6E8A-4147-A177-3AD203B41FA5}">
                      <a16:colId xmlns:a16="http://schemas.microsoft.com/office/drawing/2014/main" val="480040065"/>
                    </a:ext>
                  </a:extLst>
                </a:gridCol>
                <a:gridCol w="914210">
                  <a:extLst>
                    <a:ext uri="{9D8B030D-6E8A-4147-A177-3AD203B41FA5}">
                      <a16:colId xmlns:a16="http://schemas.microsoft.com/office/drawing/2014/main" val="3566498123"/>
                    </a:ext>
                  </a:extLst>
                </a:gridCol>
                <a:gridCol w="914210">
                  <a:extLst>
                    <a:ext uri="{9D8B030D-6E8A-4147-A177-3AD203B41FA5}">
                      <a16:colId xmlns:a16="http://schemas.microsoft.com/office/drawing/2014/main" val="365296368"/>
                    </a:ext>
                  </a:extLst>
                </a:gridCol>
                <a:gridCol w="914210">
                  <a:extLst>
                    <a:ext uri="{9D8B030D-6E8A-4147-A177-3AD203B41FA5}">
                      <a16:colId xmlns:a16="http://schemas.microsoft.com/office/drawing/2014/main" val="3610670777"/>
                    </a:ext>
                  </a:extLst>
                </a:gridCol>
              </a:tblGrid>
              <a:tr h="48766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Variable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d*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Lower 95% CI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Upper 95% CI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Lower 95% </a:t>
                      </a:r>
                      <a:r>
                        <a:rPr lang="en-US" sz="900" dirty="0" err="1" smtClean="0"/>
                        <a:t>Crdl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Upper 95% </a:t>
                      </a:r>
                      <a:r>
                        <a:rPr lang="en-US" sz="900" dirty="0" err="1" smtClean="0"/>
                        <a:t>Crdl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2356"/>
                  </a:ext>
                </a:extLst>
              </a:tr>
              <a:tr h="29170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HF vs. baseline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478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0.31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0.66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.16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-.05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.68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31914"/>
                  </a:ext>
                </a:extLst>
              </a:tr>
              <a:tr h="291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HH vs. baseline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0.20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0.41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.04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.36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.09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.31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128714"/>
                  </a:ext>
                </a:extLst>
              </a:tr>
              <a:tr h="41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Type/Read vs. baseline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286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0.32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0.68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0.03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0.62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-0.20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0.84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0456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5641" y="4797106"/>
            <a:ext cx="8880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Interpreting criteria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(0.20–0.49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Medium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(0.50–0.79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Large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(&gt; 0.80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generally two categories of effect size: 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two-sided data and 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group Cell phone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distracted driving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20 are at highest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risk)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65 were at higher risk when using cellphone 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admit to texting while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drivers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79% had ‘‘ever’’ used a cell phone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71% had ‘‘ever’’ texted while driving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asking effect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evidence points to a risk ratio for cell phone use that is greater than one, the fact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crash rates have dropped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 that cell phone subscriptions have increased dramatically begs explanation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Self-Regulation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choose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and 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the phone in such a way that they do so under more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designs in 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distracted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a-IR" baseline="30000" dirty="0"/>
          </a:p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ase-crossover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Advantage: 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 risk factor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cell phone use) at the time the outcome of interest (e.g. a crash) occurred, with exposure during a control 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:Not adjusting driving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road type, time of day and weather, lack a crash-free control group, limiting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generalizability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Crash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culpability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actions, the driving environment, traffic flow, road surface, weather conditions and other indicators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4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593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martphone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14523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:music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video, cameras, and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Wireless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Bluetooth, Wi-Fi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Sensor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barometer, gyroscope, or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Internet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 : web browsing, mail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Social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(Facebook and Twitter,Instagram,whats App)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video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calls, streaming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Voice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calls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Text messaging…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99043"/>
            <a:ext cx="2675466" cy="3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Reducing Distractions</a:t>
            </a:r>
            <a:br>
              <a:rPr lang="en-US" b="1" kern="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en-US" sz="3600" b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NEVER text or email, calls Never use Hands-free</a:t>
            </a:r>
          </a:p>
          <a:p>
            <a:r>
              <a:rPr lang="en-US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Make use </a:t>
            </a:r>
            <a:r>
              <a:rPr lang="en-US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GPS and all </a:t>
            </a:r>
            <a:r>
              <a:rPr lang="en-US" kern="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paperwork </a:t>
            </a:r>
            <a:r>
              <a:rPr lang="en-US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before </a:t>
            </a:r>
            <a:r>
              <a:rPr lang="en-US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starting a trip</a:t>
            </a:r>
            <a:endParaRPr lang="en-US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r>
              <a:rPr lang="en-US" sz="2600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limit using </a:t>
            </a:r>
            <a:r>
              <a:rPr lang="en-US" sz="26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Voice-activated systems </a:t>
            </a:r>
            <a:r>
              <a:rPr lang="en-US" sz="2600" kern="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(cognitive distraction) while driving</a:t>
            </a:r>
            <a:endParaRPr lang="en-US" sz="2600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228600" lvl="2">
              <a:spcBef>
                <a:spcPts val="1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mobile phone use in vehicles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risk of distracted driving.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research and interventions</a:t>
            </a:r>
            <a:endParaRPr lang="en-US" sz="3600" b="1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89" y="374703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43" y="564700"/>
            <a:ext cx="6486514" cy="5413378"/>
          </a:xfrm>
        </p:spPr>
      </p:pic>
    </p:spTree>
    <p:extLst>
      <p:ext uri="{BB962C8B-B14F-4D97-AF65-F5344CB8AC3E}">
        <p14:creationId xmlns:p14="http://schemas.microsoft.com/office/powerpoint/2010/main" val="7070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Organization. Mobile phone use: a growing problem of driver distraction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meta-analysis effects  of texting on driving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Vegega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Jones B, Monk C. Understanding the Effects of Distracted Driving and Developing Strategies to Reduce Resulting Deaths and Injuries: A Report to Congress. Washington, DC: National Highway Traffic Safety Administration; (2013).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between cellular-telephone calls and motor vehicle collisions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with passengers is the most frequent secondary task followed by eating, smoking, manipulating controls, reaching inside the vehicle, and cell phone use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Distraction: A Review of the Current State-of-Knowledge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DISTRACTION FROM CELL PHONE USE AND POTENTIAL FOR SELF-LIMITING BEHAVIOR</a:t>
            </a:r>
            <a:endParaRPr lang="fa-I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Adolescents’ Mobile Phone Use While Crossing the Road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www.operationsafedriver.org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social media while driving from an orthopedic resident's perspective</a:t>
            </a:r>
            <a:endParaRPr lang="fa-I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evidence-based review: Distracted driver 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>
          <a:xfrm>
            <a:off x="1718733" y="1145903"/>
            <a:ext cx="8669867" cy="4164337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72968"/>
            <a:ext cx="7786619" cy="509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 ownership in the U.S. 2015-2018, by age group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3694" y="5408267"/>
            <a:ext cx="961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is greatest among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United States (US), 68% of children ages 12–13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83% of children ages 14–17 owned a cell phone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20" y="365125"/>
            <a:ext cx="10051980" cy="1776942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countries by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Newzoo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's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 Mobile Market Report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37% in 34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54.8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in 11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2142067"/>
            <a:ext cx="6451600" cy="4355187"/>
          </a:xfrm>
        </p:spPr>
      </p:pic>
    </p:spTree>
    <p:extLst>
      <p:ext uri="{BB962C8B-B14F-4D97-AF65-F5344CB8AC3E}">
        <p14:creationId xmlns:p14="http://schemas.microsoft.com/office/powerpoint/2010/main" val="28744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TRAFFIC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ACCIDENTS 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Per </a:t>
            </a: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100,000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3" y="1464733"/>
            <a:ext cx="3423299" cy="4292600"/>
          </a:xfrm>
        </p:spPr>
      </p:pic>
      <p:sp>
        <p:nvSpPr>
          <p:cNvPr id="6" name="TextBox 5"/>
          <p:cNvSpPr txBox="1"/>
          <p:nvPr/>
        </p:nvSpPr>
        <p:spPr>
          <a:xfrm>
            <a:off x="4936066" y="2505670"/>
            <a:ext cx="1454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Iran:29.37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Female: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15.07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Male: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43.22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06474"/>
              </p:ext>
            </p:extLst>
          </p:nvPr>
        </p:nvGraphicFramePr>
        <p:xfrm>
          <a:off x="4656169" y="3810204"/>
          <a:ext cx="335047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825">
                  <a:extLst>
                    <a:ext uri="{9D8B030D-6E8A-4147-A177-3AD203B41FA5}">
                      <a16:colId xmlns:a16="http://schemas.microsoft.com/office/drawing/2014/main" val="3786782612"/>
                    </a:ext>
                  </a:extLst>
                </a:gridCol>
                <a:gridCol w="1116825">
                  <a:extLst>
                    <a:ext uri="{9D8B030D-6E8A-4147-A177-3AD203B41FA5}">
                      <a16:colId xmlns:a16="http://schemas.microsoft.com/office/drawing/2014/main" val="1580949981"/>
                    </a:ext>
                  </a:extLst>
                </a:gridCol>
                <a:gridCol w="1116825">
                  <a:extLst>
                    <a:ext uri="{9D8B030D-6E8A-4147-A177-3AD203B41FA5}">
                      <a16:colId xmlns:a16="http://schemas.microsoft.com/office/drawing/2014/main" val="14359660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46566"/>
                  </a:ext>
                </a:extLst>
              </a:tr>
              <a:tr h="336904"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ZIMBABWE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61.90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94370"/>
                  </a:ext>
                </a:extLst>
              </a:tr>
              <a:tr h="336904"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29.37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95184"/>
                  </a:ext>
                </a:extLst>
              </a:tr>
              <a:tr h="336904"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32010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19" y="3810204"/>
            <a:ext cx="1706282" cy="173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5774" y="1550116"/>
            <a:ext cx="329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traffic injuries are the leading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of death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among those aged 15–29 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distraction from cell phone 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2009,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NHTSA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5474 killed in crash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18% (995) cell phone distraction.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crash fatalities.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GHSA reports (2011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22-25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crashes and as many as 16,000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fatalities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caused by cell phones</a:t>
            </a:r>
          </a:p>
          <a:p>
            <a:endParaRPr lang="fa-I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569">
            <a:off x="7717147" y="1674740"/>
            <a:ext cx="3512472" cy="25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 About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Annualy1.3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people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50 million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result of road traffic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</a:p>
          <a:p>
            <a:pPr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road traffic injuries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cause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globally to become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3,331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a distracted driver(2011)</a:t>
            </a:r>
          </a:p>
          <a:p>
            <a:pPr lvl="0" indent="0">
              <a:buClr>
                <a:srgbClr val="FF9966"/>
              </a:buClr>
              <a:buSzPct val="75000"/>
              <a:buFont typeface="StarSymbol"/>
              <a:buChar char="➲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all crashes,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distracted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4221742"/>
            <a:ext cx="1938867" cy="19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as a risk factor of road safety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convenience, entertainment,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phone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important contributor to road traffic crashes.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41" y="1343025"/>
            <a:ext cx="2067859" cy="23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3e1d925591ee5e7665337b7614124c4aea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21139</TotalTime>
  <Words>1488</Words>
  <Application>Microsoft Office PowerPoint</Application>
  <PresentationFormat>Widescreen</PresentationFormat>
  <Paragraphs>288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StarSymbol</vt:lpstr>
      <vt:lpstr>Times New Roman</vt:lpstr>
      <vt:lpstr>Office Theme</vt:lpstr>
      <vt:lpstr>Cell phone related distraction and road safety</vt:lpstr>
      <vt:lpstr>Cell phone</vt:lpstr>
      <vt:lpstr>Smartphone</vt:lpstr>
      <vt:lpstr>Smartphone ownership in the U.S. 2015-2018, by age group </vt:lpstr>
      <vt:lpstr>        list of countries by smartphone penetration in 2019(Newzoo's Global Mobile Market Report 2019) Iran: 2017,  37% in 34th rank. 2019 , 54.8% in 11th rank      </vt:lpstr>
      <vt:lpstr>ROAD TRAFFIC ACCIDENTS Death Rate Per 100,000 Age Standardized</vt:lpstr>
      <vt:lpstr>Driver distraction from cell phone use</vt:lpstr>
      <vt:lpstr>Facts About Distracted Driving</vt:lpstr>
      <vt:lpstr>Cell phone as a risk factor of road safety</vt:lpstr>
      <vt:lpstr>Distraction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sources of driver distraction</vt:lpstr>
      <vt:lpstr>Cell phone distraction model</vt:lpstr>
      <vt:lpstr>Distraction-safety behavior</vt:lpstr>
      <vt:lpstr>Reporting of cell phone distraction </vt:lpstr>
      <vt:lpstr>Prevalence </vt:lpstr>
      <vt:lpstr>Percenage of distraction-related  crashes </vt:lpstr>
      <vt:lpstr>Text messaging while driving</vt:lpstr>
      <vt:lpstr>How ?</vt:lpstr>
      <vt:lpstr>Relative Risk</vt:lpstr>
      <vt:lpstr>Odds Ratio</vt:lpstr>
      <vt:lpstr>Cohen’s d effect size</vt:lpstr>
      <vt:lpstr>High risk group Cell phone distracted driving </vt:lpstr>
      <vt:lpstr>Masking effect and Self-Regulation</vt:lpstr>
      <vt:lpstr>Popular Studies designs in cell phone distracted driving</vt:lpstr>
      <vt:lpstr>Reducing Distractions 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512</cp:revision>
  <dcterms:created xsi:type="dcterms:W3CDTF">2020-06-27T03:35:17Z</dcterms:created>
  <dcterms:modified xsi:type="dcterms:W3CDTF">2020-08-09T07:02:27Z</dcterms:modified>
</cp:coreProperties>
</file>