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83" r:id="rId2"/>
  </p:sldMasterIdLst>
  <p:notesMasterIdLst>
    <p:notesMasterId r:id="rId20"/>
  </p:notesMasterIdLst>
  <p:sldIdLst>
    <p:sldId id="274" r:id="rId3"/>
    <p:sldId id="275" r:id="rId4"/>
    <p:sldId id="276" r:id="rId5"/>
    <p:sldId id="270" r:id="rId6"/>
    <p:sldId id="280" r:id="rId7"/>
    <p:sldId id="257" r:id="rId8"/>
    <p:sldId id="268" r:id="rId9"/>
    <p:sldId id="271" r:id="rId10"/>
    <p:sldId id="272" r:id="rId11"/>
    <p:sldId id="264" r:id="rId12"/>
    <p:sldId id="279" r:id="rId13"/>
    <p:sldId id="266" r:id="rId14"/>
    <p:sldId id="267" r:id="rId15"/>
    <p:sldId id="281" r:id="rId16"/>
    <p:sldId id="282" r:id="rId17"/>
    <p:sldId id="283"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44D48-D939-49E3-A989-DF4DBD48BDD6}"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3FD39-D7E9-4E80-BEAE-2FED9A97A03F}" type="slidenum">
              <a:rPr lang="en-US" smtClean="0"/>
              <a:t>‹#›</a:t>
            </a:fld>
            <a:endParaRPr lang="en-US"/>
          </a:p>
        </p:txBody>
      </p:sp>
    </p:spTree>
    <p:extLst>
      <p:ext uri="{BB962C8B-B14F-4D97-AF65-F5344CB8AC3E}">
        <p14:creationId xmlns:p14="http://schemas.microsoft.com/office/powerpoint/2010/main" val="58861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62956-3A79-4F35-9916-E8737F5ADC87}" type="slidenum">
              <a:rPr lang="en-US" altLang="zh-TW" smtClean="0">
                <a:solidFill>
                  <a:srgbClr val="000000"/>
                </a:solidFill>
              </a:rPr>
              <a:pPr/>
              <a:t>5</a:t>
            </a:fld>
            <a:endParaRPr lang="en-US" altLang="zh-TW" smtClean="0">
              <a:solidFill>
                <a:srgbClr val="000000"/>
              </a:solidFill>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Health economics is based on welfare economics, and so it is concerned with society</a:t>
            </a:r>
            <a:r>
              <a:rPr lang="en-US" altLang="zh-TW" smtClean="0">
                <a:latin typeface="Times New Roman" panose="02020603050405020304" pitchFamily="18" charset="0"/>
              </a:rPr>
              <a:t>’</a:t>
            </a:r>
            <a:r>
              <a:rPr lang="en-US" altLang="zh-TW" smtClean="0"/>
              <a:t>s welfare, not just the welfare of individual patient group or healthcare providers.  Therefore, the ideal perspective is considered to be the societal perspective.</a:t>
            </a:r>
          </a:p>
          <a:p>
            <a:r>
              <a:rPr lang="en-US" altLang="zh-TW" smtClean="0"/>
              <a:t>This is the widest perspective because it look at the costs from the viewpoint of society as a whole.</a:t>
            </a:r>
          </a:p>
          <a:p>
            <a:r>
              <a:rPr lang="en-US" altLang="zh-TW" smtClean="0"/>
              <a:t>The societal perspective includes direct, indirect and intangible costs.</a:t>
            </a:r>
          </a:p>
          <a:p>
            <a:endParaRPr lang="en-US" altLang="zh-TW" smtClean="0"/>
          </a:p>
          <a:p>
            <a:r>
              <a:rPr lang="en-US" altLang="zh-TW" smtClean="0"/>
              <a:t>However, most economic studies concentrate on cost from the perspective of the healthcare provider only.  </a:t>
            </a:r>
          </a:p>
          <a:p>
            <a:r>
              <a:rPr lang="en-US" altLang="zh-TW" smtClean="0"/>
              <a:t>This means that only direct medical cost are included.</a:t>
            </a:r>
          </a:p>
          <a:p>
            <a:r>
              <a:rPr lang="en-US" altLang="zh-TW" smtClean="0"/>
              <a:t>However, it is necessary to be clear which healthcare provider</a:t>
            </a:r>
            <a:r>
              <a:rPr lang="en-US" altLang="zh-TW" smtClean="0">
                <a:latin typeface="Times New Roman" panose="02020603050405020304" pitchFamily="18" charset="0"/>
              </a:rPr>
              <a:t>’</a:t>
            </a:r>
            <a:r>
              <a:rPr lang="en-US" altLang="zh-TW" smtClean="0"/>
              <a:t>s perspective is being used.</a:t>
            </a:r>
          </a:p>
          <a:p>
            <a:r>
              <a:rPr lang="en-US" altLang="zh-TW" smtClean="0"/>
              <a:t>Direct Costs</a:t>
            </a:r>
          </a:p>
          <a:p>
            <a:r>
              <a:rPr lang="en-US" altLang="zh-TW" smtClean="0"/>
              <a:t>Definition: costs associated directly with a healthcare intervention</a:t>
            </a:r>
          </a:p>
          <a:p>
            <a:r>
              <a:rPr lang="en-US" altLang="zh-TW" smtClean="0"/>
              <a:t>Direct medical costs: </a:t>
            </a:r>
          </a:p>
          <a:p>
            <a:r>
              <a:rPr lang="en-US" altLang="zh-TW" smtClean="0"/>
              <a:t>costs incurred by the health service</a:t>
            </a:r>
          </a:p>
          <a:p>
            <a:r>
              <a:rPr lang="en-US" altLang="zh-TW" smtClean="0"/>
              <a:t>staff time, medical supplies, hotel costs, capital costs and overheads</a:t>
            </a:r>
          </a:p>
          <a:p>
            <a:r>
              <a:rPr lang="en-US" altLang="zh-TW" smtClean="0"/>
              <a:t>Direct non-medical costs:</a:t>
            </a:r>
          </a:p>
          <a:p>
            <a:r>
              <a:rPr lang="en-US" altLang="zh-TW" smtClean="0"/>
              <a:t>patients’ out-of-pocket expenses </a:t>
            </a:r>
          </a:p>
          <a:p>
            <a:r>
              <a:rPr lang="en-US" altLang="zh-TW" smtClean="0"/>
              <a:t>e.g. travelling costs</a:t>
            </a:r>
          </a:p>
          <a:p>
            <a:r>
              <a:rPr lang="en-US" altLang="zh-TW" smtClean="0"/>
              <a:t>informal nursing care at home by friends and relatives</a:t>
            </a:r>
          </a:p>
          <a:p>
            <a:r>
              <a:rPr lang="en-US" altLang="zh-TW" smtClean="0"/>
              <a:t>costs falling on other parts of the public sector </a:t>
            </a:r>
          </a:p>
          <a:p>
            <a:r>
              <a:rPr lang="en-US" altLang="zh-TW" smtClean="0"/>
              <a:t>social services</a:t>
            </a:r>
          </a:p>
          <a:p>
            <a:r>
              <a:rPr lang="en-US" altLang="zh-TW" smtClean="0"/>
              <a:t>Intangible Costs</a:t>
            </a:r>
          </a:p>
          <a:p>
            <a:r>
              <a:rPr lang="en-US" altLang="zh-TW" smtClean="0"/>
              <a:t>Intangible costs </a:t>
            </a:r>
          </a:p>
          <a:p>
            <a:r>
              <a:rPr lang="en-US" altLang="zh-TW" smtClean="0"/>
              <a:t>are difficult or impossible to measure</a:t>
            </a:r>
          </a:p>
          <a:p>
            <a:r>
              <a:rPr lang="en-US" altLang="zh-TW" smtClean="0"/>
              <a:t>but they still occur and it is of value to identify them</a:t>
            </a:r>
          </a:p>
          <a:p>
            <a:endParaRPr lang="en-US" altLang="zh-TW" smtClean="0"/>
          </a:p>
          <a:p>
            <a:endParaRPr lang="en-US" altLang="zh-TW" smtClean="0"/>
          </a:p>
          <a:p>
            <a:endParaRPr lang="en-US" altLang="zh-TW" smtClean="0"/>
          </a:p>
          <a:p>
            <a:endParaRPr lang="en-US" altLang="zh-TW" smtClean="0"/>
          </a:p>
          <a:p>
            <a:endParaRPr lang="en-US" altLang="zh-TW" smtClean="0"/>
          </a:p>
          <a:p>
            <a:r>
              <a:rPr lang="en-US" altLang="zh-TW" smtClean="0"/>
              <a:t>Anxiety, pain or suffering from an illness or from a treatment.</a:t>
            </a:r>
          </a:p>
          <a:p>
            <a:endParaRPr lang="en-US" altLang="zh-TW" smtClean="0"/>
          </a:p>
          <a:p>
            <a:endParaRPr lang="en-US" altLang="zh-TW" smtClean="0"/>
          </a:p>
          <a:p>
            <a:endParaRPr lang="en-US" altLang="zh-TW" smtClean="0"/>
          </a:p>
          <a:p>
            <a:endParaRPr lang="en-US" altLang="zh-TW" smtClean="0"/>
          </a:p>
        </p:txBody>
      </p:sp>
    </p:spTree>
    <p:extLst>
      <p:ext uri="{BB962C8B-B14F-4D97-AF65-F5344CB8AC3E}">
        <p14:creationId xmlns:p14="http://schemas.microsoft.com/office/powerpoint/2010/main" val="409957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A12521-18BA-4B6A-BDAE-FB6BD1D3EE68}" type="slidenum">
              <a:rPr lang="en-GB" smtClean="0">
                <a:solidFill>
                  <a:srgbClr val="000000"/>
                </a:solidFill>
              </a:rPr>
              <a:pPr/>
              <a:t>11</a:t>
            </a:fld>
            <a:endParaRPr lang="en-GB" smtClean="0">
              <a:solidFill>
                <a:srgbClr val="000000"/>
              </a:solidFill>
            </a:endParaRPr>
          </a:p>
        </p:txBody>
      </p:sp>
      <p:sp>
        <p:nvSpPr>
          <p:cNvPr id="396291" name="Rectangle 2"/>
          <p:cNvSpPr>
            <a:spLocks noGrp="1" noRot="1" noChangeAspect="1" noChangeArrowheads="1" noTextEdit="1"/>
          </p:cNvSpPr>
          <p:nvPr>
            <p:ph type="sldImg"/>
          </p:nvPr>
        </p:nvSpPr>
        <p:spPr>
          <a:xfrm>
            <a:off x="396875" y="693738"/>
            <a:ext cx="6069013" cy="3414712"/>
          </a:xfrm>
          <a:ln w="12700"/>
        </p:spPr>
      </p:sp>
      <p:sp>
        <p:nvSpPr>
          <p:cNvPr id="396292" name="Rectangle 3"/>
          <p:cNvSpPr>
            <a:spLocks noGrp="1" noChangeArrowheads="1"/>
          </p:cNvSpPr>
          <p:nvPr>
            <p:ph type="body" idx="1"/>
          </p:nvPr>
        </p:nvSpPr>
        <p:spPr>
          <a:xfrm>
            <a:off x="908050" y="4321175"/>
            <a:ext cx="5040313"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1178" tIns="44789" rIns="91178" bIns="44789"/>
          <a:lstStyle/>
          <a:p>
            <a:r>
              <a:rPr lang="en-GB" altLang="en-US" smtClean="0"/>
              <a:t>Here’s a decision tree.</a:t>
            </a:r>
          </a:p>
          <a:p>
            <a:r>
              <a:rPr lang="en-GB" altLang="en-US" smtClean="0"/>
              <a:t>We always need to start with evidence on effectiveness.</a:t>
            </a:r>
          </a:p>
          <a:p>
            <a:r>
              <a:rPr lang="en-GB" altLang="en-US" smtClean="0"/>
              <a:t>If there is no evidence, we simply have a costing study. Not very useful</a:t>
            </a:r>
          </a:p>
          <a:p>
            <a:r>
              <a:rPr lang="en-GB" altLang="en-US" smtClean="0"/>
              <a:t>If the evidence is that effectiveness is equal, we want to compare costs and choose the least costly: cost minimization</a:t>
            </a:r>
          </a:p>
          <a:p>
            <a:endParaRPr lang="en-GB" altLang="en-US" smtClean="0"/>
          </a:p>
          <a:p>
            <a:r>
              <a:rPr lang="en-GB" altLang="en-US" smtClean="0"/>
              <a:t>If there is evidence that effectiveness is not equal, we need to compare the difference in cost and the difference in outcomes.</a:t>
            </a:r>
          </a:p>
          <a:p>
            <a:endParaRPr lang="en-GB" altLang="en-US" smtClean="0"/>
          </a:p>
          <a:p>
            <a:r>
              <a:rPr lang="en-GB" altLang="en-US" smtClean="0"/>
              <a:t>The type of economic evaluation is then defined by the outcome measure used.  So if everything is measured in monetary terms this is a cost benefit study.</a:t>
            </a:r>
          </a:p>
          <a:p>
            <a:endParaRPr lang="en-GB" altLang="en-US" smtClean="0"/>
          </a:p>
          <a:p>
            <a:r>
              <a:rPr lang="en-GB" altLang="en-US" smtClean="0"/>
              <a:t>If benefits are measure in quality adjusted life years then it is a cost utility study and if measure in other units such as cost per life year saved then it is a cost effectiveness study. </a:t>
            </a:r>
          </a:p>
        </p:txBody>
      </p:sp>
    </p:spTree>
    <p:extLst>
      <p:ext uri="{BB962C8B-B14F-4D97-AF65-F5344CB8AC3E}">
        <p14:creationId xmlns:p14="http://schemas.microsoft.com/office/powerpoint/2010/main" val="252215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DA51639-B2D6-4652-B8C3-1B4C224A7BAF}" type="datetimeFigureOut">
              <a:rPr lang="en-US" smtClean="0"/>
              <a:t>8/26/2020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614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32045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54552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45882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4080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30086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C48EC7-AF6A-48D3-8284-14BACBEBDD84}"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78328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954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727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176000" cy="838200"/>
          </a:xfrm>
        </p:spPr>
        <p:txBody>
          <a:bodyPr/>
          <a:lstStyle/>
          <a:p>
            <a:r>
              <a:rPr lang="en-US" smtClean="0"/>
              <a:t>Click to edit Master title style</a:t>
            </a:r>
            <a:endParaRPr lang="ar-AE"/>
          </a:p>
        </p:txBody>
      </p:sp>
      <p:sp>
        <p:nvSpPr>
          <p:cNvPr id="3" name="Chart Placeholder 2"/>
          <p:cNvSpPr>
            <a:spLocks noGrp="1"/>
          </p:cNvSpPr>
          <p:nvPr>
            <p:ph type="chart" sz="half" idx="1"/>
          </p:nvPr>
        </p:nvSpPr>
        <p:spPr>
          <a:xfrm>
            <a:off x="508000" y="1600200"/>
            <a:ext cx="5384800" cy="4495800"/>
          </a:xfrm>
        </p:spPr>
        <p:txBody>
          <a:bodyPr/>
          <a:lstStyle/>
          <a:p>
            <a:pPr lvl="0"/>
            <a:endParaRPr lang="ar-AE" noProof="0" smtClean="0"/>
          </a:p>
        </p:txBody>
      </p:sp>
      <p:sp>
        <p:nvSpPr>
          <p:cNvPr id="4" name="Text Placeholder 3"/>
          <p:cNvSpPr>
            <a:spLocks noGrp="1"/>
          </p:cNvSpPr>
          <p:nvPr>
            <p:ph type="body" sz="half" idx="2"/>
          </p:nvPr>
        </p:nvSpPr>
        <p:spPr>
          <a:xfrm>
            <a:off x="60960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EED951EA-F379-4F93-BDEC-86F61335D4AD}" type="slidenum">
              <a:rPr lang="ar-SA"/>
              <a:pPr>
                <a:defRPr/>
              </a:pPr>
              <a:t>‹#›</a:t>
            </a:fld>
            <a:endParaRPr lang="en-US"/>
          </a:p>
        </p:txBody>
      </p:sp>
    </p:spTree>
    <p:extLst>
      <p:ext uri="{BB962C8B-B14F-4D97-AF65-F5344CB8AC3E}">
        <p14:creationId xmlns:p14="http://schemas.microsoft.com/office/powerpoint/2010/main" val="2129816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Freeform 10"/>
          <p:cNvSpPr>
            <a:spLocks noChangeArrowheads="1"/>
          </p:cNvSpPr>
          <p:nvPr userDrawn="1"/>
        </p:nvSpPr>
        <p:spPr bwMode="auto">
          <a:xfrm>
            <a:off x="-1625600" y="1905000"/>
            <a:ext cx="304800" cy="1449388"/>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pic>
        <p:nvPicPr>
          <p:cNvPr id="4" name="Picture 13" descr="CAZ3UTLZ"/>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5600" y="4343400"/>
            <a:ext cx="18288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AGL2V8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59701" y="4343401"/>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CAUJCZSV"/>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35201" y="4343400"/>
            <a:ext cx="27051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AUXW7C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99201" y="4343400"/>
            <a:ext cx="142663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ADVFYI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13301" y="4343401"/>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CAJITWX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86885" y="4343400"/>
            <a:ext cx="1449916"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Grp="1" noChangeArrowheads="1"/>
          </p:cNvSpPr>
          <p:nvPr>
            <p:ph type="ctrTitle"/>
          </p:nvPr>
        </p:nvSpPr>
        <p:spPr>
          <a:xfrm>
            <a:off x="1828800" y="609600"/>
            <a:ext cx="9448800" cy="1600200"/>
          </a:xfrm>
        </p:spPr>
        <p:txBody>
          <a:bodyPr anchor="ctr"/>
          <a:lstStyle>
            <a:lvl1pPr>
              <a:defRPr/>
            </a:lvl1pPr>
          </a:lstStyle>
          <a:p>
            <a:r>
              <a:rPr lang="en-US"/>
              <a:t>Click to edit Master title style</a:t>
            </a:r>
          </a:p>
        </p:txBody>
      </p:sp>
    </p:spTree>
    <p:extLst>
      <p:ext uri="{BB962C8B-B14F-4D97-AF65-F5344CB8AC3E}">
        <p14:creationId xmlns:p14="http://schemas.microsoft.com/office/powerpoint/2010/main" val="37460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10" dur="2000" fill="hold"/>
                                        <p:tgtEl>
                                          <p:spTgt spid="9"/>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
                                        </p:tgtEl>
                                      </p:cBhvr>
                                    </p:animEffect>
                                  </p:childTnLst>
                                </p:cTn>
                              </p:par>
                              <p:par>
                                <p:cTn id="15" presetID="26"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par>
                                <p:cTn id="31" presetID="39" presetClass="entr" presetSubtype="0" accel="10000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4" dur="2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5" dur="2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6" dur="2000" fill="hold"/>
                                        <p:tgtEl>
                                          <p:spTgt spid="8"/>
                                        </p:tgtEl>
                                        <p:attrNameLst>
                                          <p:attrName>ppt_y</p:attrName>
                                        </p:attrNameLst>
                                      </p:cBhvr>
                                      <p:tavLst>
                                        <p:tav tm="0">
                                          <p:val>
                                            <p:strVal val="#ppt_y"/>
                                          </p:val>
                                        </p:tav>
                                        <p:tav tm="100000">
                                          <p:val>
                                            <p:strVal val="#ppt_y"/>
                                          </p:val>
                                        </p:tav>
                                      </p:tavLst>
                                    </p:anim>
                                  </p:childTnLst>
                                </p:cTn>
                              </p:par>
                              <p:par>
                                <p:cTn id="37" presetID="5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Scale>
                                      <p:cBhvr>
                                        <p:cTn id="39"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7"/>
                                        </p:tgtEl>
                                        <p:attrNameLst>
                                          <p:attrName>ppt_x</p:attrName>
                                          <p:attrName>ppt_y</p:attrName>
                                        </p:attrNameLst>
                                      </p:cBhvr>
                                    </p:animMotion>
                                    <p:animEffect transition="in" filter="fade">
                                      <p:cBhvr>
                                        <p:cTn id="41" dur="2000"/>
                                        <p:tgtEl>
                                          <p:spTgt spid="7"/>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000" fill="hold"/>
                                        <p:tgtEl>
                                          <p:spTgt spid="5"/>
                                        </p:tgtEl>
                                        <p:attrNameLst>
                                          <p:attrName>ppt_w</p:attrName>
                                        </p:attrNameLst>
                                      </p:cBhvr>
                                      <p:tavLst>
                                        <p:tav tm="0">
                                          <p:val>
                                            <p:strVal val="#ppt_w*0.05"/>
                                          </p:val>
                                        </p:tav>
                                        <p:tav tm="100000">
                                          <p:val>
                                            <p:strVal val="#ppt_w"/>
                                          </p:val>
                                        </p:tav>
                                      </p:tavLst>
                                    </p:anim>
                                    <p:anim calcmode="lin" valueType="num">
                                      <p:cBhvr>
                                        <p:cTn id="45" dur="2000" fill="hold"/>
                                        <p:tgtEl>
                                          <p:spTgt spid="5"/>
                                        </p:tgtEl>
                                        <p:attrNameLst>
                                          <p:attrName>ppt_h</p:attrName>
                                        </p:attrNameLst>
                                      </p:cBhvr>
                                      <p:tavLst>
                                        <p:tav tm="0">
                                          <p:val>
                                            <p:strVal val="#ppt_h"/>
                                          </p:val>
                                        </p:tav>
                                        <p:tav tm="100000">
                                          <p:val>
                                            <p:strVal val="#ppt_h"/>
                                          </p:val>
                                        </p:tav>
                                      </p:tavLst>
                                    </p:anim>
                                    <p:anim calcmode="lin" valueType="num">
                                      <p:cBhvr>
                                        <p:cTn id="46" dur="2000" fill="hold"/>
                                        <p:tgtEl>
                                          <p:spTgt spid="5"/>
                                        </p:tgtEl>
                                        <p:attrNameLst>
                                          <p:attrName>ppt_x</p:attrName>
                                        </p:attrNameLst>
                                      </p:cBhvr>
                                      <p:tavLst>
                                        <p:tav tm="0">
                                          <p:val>
                                            <p:strVal val="#ppt_x-.2"/>
                                          </p:val>
                                        </p:tav>
                                        <p:tav tm="100000">
                                          <p:val>
                                            <p:strVal val="#ppt_x"/>
                                          </p:val>
                                        </p:tav>
                                      </p:tavLst>
                                    </p:anim>
                                    <p:anim calcmode="lin" valueType="num">
                                      <p:cBhvr>
                                        <p:cTn id="47" dur="2000" fill="hold"/>
                                        <p:tgtEl>
                                          <p:spTgt spid="5"/>
                                        </p:tgtEl>
                                        <p:attrNameLst>
                                          <p:attrName>ppt_y</p:attrName>
                                        </p:attrNameLst>
                                      </p:cBhvr>
                                      <p:tavLst>
                                        <p:tav tm="0">
                                          <p:val>
                                            <p:strVal val="#ppt_y"/>
                                          </p:val>
                                        </p:tav>
                                        <p:tav tm="100000">
                                          <p:val>
                                            <p:strVal val="#ppt_y"/>
                                          </p:val>
                                        </p:tav>
                                      </p:tavLst>
                                    </p:anim>
                                    <p:animEffect transition="in" filter="fade">
                                      <p:cBhvr>
                                        <p:cTn id="48" dur="2000"/>
                                        <p:tgtEl>
                                          <p:spTgt spid="5"/>
                                        </p:tgtEl>
                                      </p:cBhvr>
                                    </p:animEffect>
                                  </p:childTnLst>
                                </p:cTn>
                              </p:par>
                              <p:par>
                                <p:cTn id="49" presetID="30"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600" decel="100000"/>
                                        <p:tgtEl>
                                          <p:spTgt spid="4"/>
                                        </p:tgtEl>
                                      </p:cBhvr>
                                    </p:animEffect>
                                    <p:anim calcmode="lin" valueType="num">
                                      <p:cBhvr>
                                        <p:cTn id="52" dur="1600" decel="100000" fill="hold"/>
                                        <p:tgtEl>
                                          <p:spTgt spid="4"/>
                                        </p:tgtEl>
                                        <p:attrNameLst>
                                          <p:attrName>style.rotation</p:attrName>
                                        </p:attrNameLst>
                                      </p:cBhvr>
                                      <p:tavLst>
                                        <p:tav tm="0">
                                          <p:val>
                                            <p:fltVal val="-90"/>
                                          </p:val>
                                        </p:tav>
                                        <p:tav tm="100000">
                                          <p:val>
                                            <p:fltVal val="0"/>
                                          </p:val>
                                        </p:tav>
                                      </p:tavLst>
                                    </p:anim>
                                    <p:anim calcmode="lin" valueType="num">
                                      <p:cBhvr>
                                        <p:cTn id="53" dur="1600" decel="100000" fill="hold"/>
                                        <p:tgtEl>
                                          <p:spTgt spid="4"/>
                                        </p:tgtEl>
                                        <p:attrNameLst>
                                          <p:attrName>ppt_x</p:attrName>
                                        </p:attrNameLst>
                                      </p:cBhvr>
                                      <p:tavLst>
                                        <p:tav tm="0">
                                          <p:val>
                                            <p:strVal val="#ppt_x+0.4"/>
                                          </p:val>
                                        </p:tav>
                                        <p:tav tm="100000">
                                          <p:val>
                                            <p:strVal val="#ppt_x-0.05"/>
                                          </p:val>
                                        </p:tav>
                                      </p:tavLst>
                                    </p:anim>
                                    <p:anim calcmode="lin" valueType="num">
                                      <p:cBhvr>
                                        <p:cTn id="54" dur="1600" decel="100000" fill="hold"/>
                                        <p:tgtEl>
                                          <p:spTgt spid="4"/>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57" fill="hold">
                            <p:stCondLst>
                              <p:cond delay="2000"/>
                            </p:stCondLst>
                            <p:childTnLst>
                              <p:par>
                                <p:cTn id="58" presetID="64" presetClass="path" presetSubtype="0" accel="50000" decel="50000" fill="hold" nodeType="afterEffect">
                                  <p:stCondLst>
                                    <p:cond delay="0"/>
                                  </p:stCondLst>
                                  <p:childTnLst>
                                    <p:animMotion origin="layout" path="M 0 0  L 0 -0.33295  E" pathEditMode="relative" ptsTypes="">
                                      <p:cBhvr>
                                        <p:cTn id="59" dur="1000" fill="hold"/>
                                        <p:tgtEl>
                                          <p:spTgt spid="4"/>
                                        </p:tgtEl>
                                        <p:attrNameLst>
                                          <p:attrName>ppt_x</p:attrName>
                                          <p:attrName>ppt_y</p:attrName>
                                        </p:attrNameLst>
                                      </p:cBhvr>
                                    </p:animMotion>
                                  </p:childTnLst>
                                </p:cTn>
                              </p:par>
                              <p:par>
                                <p:cTn id="60" presetID="64" presetClass="path" presetSubtype="0" accel="50000" decel="50000" fill="hold" nodeType="withEffect">
                                  <p:stCondLst>
                                    <p:cond delay="0"/>
                                  </p:stCondLst>
                                  <p:childTnLst>
                                    <p:animMotion origin="layout" path="M 0 0  L 0 -0.33295  E" pathEditMode="relative" ptsTypes="">
                                      <p:cBhvr>
                                        <p:cTn id="61" dur="1000" fill="hold"/>
                                        <p:tgtEl>
                                          <p:spTgt spid="5"/>
                                        </p:tgtEl>
                                        <p:attrNameLst>
                                          <p:attrName>ppt_x</p:attrName>
                                          <p:attrName>ppt_y</p:attrName>
                                        </p:attrNameLst>
                                      </p:cBhvr>
                                    </p:animMotion>
                                  </p:childTnLst>
                                </p:cTn>
                              </p:par>
                              <p:par>
                                <p:cTn id="62" presetID="64" presetClass="path" presetSubtype="0" accel="50000" decel="50000" fill="hold" nodeType="withEffect">
                                  <p:stCondLst>
                                    <p:cond delay="0"/>
                                  </p:stCondLst>
                                  <p:childTnLst>
                                    <p:animMotion origin="layout" path="M 0 0  L 0 -0.33295  E" pathEditMode="relative" ptsTypes="">
                                      <p:cBhvr>
                                        <p:cTn id="63" dur="1000" fill="hold"/>
                                        <p:tgtEl>
                                          <p:spTgt spid="7"/>
                                        </p:tgtEl>
                                        <p:attrNameLst>
                                          <p:attrName>ppt_x</p:attrName>
                                          <p:attrName>ppt_y</p:attrName>
                                        </p:attrNameLst>
                                      </p:cBhvr>
                                    </p:animMotion>
                                  </p:childTnLst>
                                </p:cTn>
                              </p:par>
                              <p:par>
                                <p:cTn id="64" presetID="64" presetClass="path" presetSubtype="0" accel="50000" decel="50000" fill="hold" nodeType="withEffect">
                                  <p:stCondLst>
                                    <p:cond delay="0"/>
                                  </p:stCondLst>
                                  <p:childTnLst>
                                    <p:animMotion origin="layout" path="M 0 0  L 0 -0.33295  E" pathEditMode="relative" ptsTypes="">
                                      <p:cBhvr>
                                        <p:cTn id="65" dur="1000" fill="hold"/>
                                        <p:tgtEl>
                                          <p:spTgt spid="8"/>
                                        </p:tgtEl>
                                        <p:attrNameLst>
                                          <p:attrName>ppt_x</p:attrName>
                                          <p:attrName>ppt_y</p:attrName>
                                        </p:attrNameLst>
                                      </p:cBhvr>
                                    </p:animMotion>
                                  </p:childTnLst>
                                </p:cTn>
                              </p:par>
                              <p:par>
                                <p:cTn id="66" presetID="64" presetClass="path" presetSubtype="0" accel="50000" decel="50000" fill="hold" nodeType="withEffect">
                                  <p:stCondLst>
                                    <p:cond delay="0"/>
                                  </p:stCondLst>
                                  <p:childTnLst>
                                    <p:animMotion origin="layout" path="M 0 0  L 0 -0.33295  E" pathEditMode="relative" ptsTypes="">
                                      <p:cBhvr>
                                        <p:cTn id="67" dur="1000" fill="hold"/>
                                        <p:tgtEl>
                                          <p:spTgt spid="6"/>
                                        </p:tgtEl>
                                        <p:attrNameLst>
                                          <p:attrName>ppt_x</p:attrName>
                                          <p:attrName>ppt_y</p:attrName>
                                        </p:attrNameLst>
                                      </p:cBhvr>
                                    </p:animMotion>
                                  </p:childTnLst>
                                </p:cTn>
                              </p:par>
                              <p:par>
                                <p:cTn id="68" presetID="64" presetClass="path" presetSubtype="0" accel="50000" decel="50000" fill="hold" nodeType="withEffect">
                                  <p:stCondLst>
                                    <p:cond delay="0"/>
                                  </p:stCondLst>
                                  <p:childTnLst>
                                    <p:animMotion origin="layout" path="M 0 0  L 0 -0.33295  E" pathEditMode="relative" ptsTypes="">
                                      <p:cBhvr>
                                        <p:cTn id="69" dur="1000" fill="hold"/>
                                        <p:tgtEl>
                                          <p:spTgt spid="9"/>
                                        </p:tgtEl>
                                        <p:attrNameLst>
                                          <p:attrName>ppt_x</p:attrName>
                                          <p:attrName>ppt_y</p:attrName>
                                        </p:attrNameLst>
                                      </p:cBhvr>
                                    </p:animMotion>
                                  </p:childTnLst>
                                </p:cTn>
                              </p:par>
                            </p:childTnLst>
                          </p:cTn>
                        </p:par>
                        <p:par>
                          <p:cTn id="70" fill="hold">
                            <p:stCondLst>
                              <p:cond delay="3000"/>
                            </p:stCondLst>
                            <p:childTnLst>
                              <p:par>
                                <p:cTn id="71" presetID="63" presetClass="path" presetSubtype="0" accel="50000" decel="50000" fill="hold" grpId="0" nodeType="afterEffect">
                                  <p:stCondLst>
                                    <p:cond delay="0"/>
                                  </p:stCondLst>
                                  <p:childTnLst>
                                    <p:animMotion origin="layout" path="M -0.07083 -1.7341E-7 L 0.17917 -1.7341E-7 " pathEditMode="relative" rAng="0" ptsTypes="AA">
                                      <p:cBhvr>
                                        <p:cTn id="7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374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1C62E7D-8AB2-4F60-9AFA-782511C365C1}" type="slidenum">
              <a:rPr lang="en-US"/>
              <a:pPr>
                <a:defRPr/>
              </a:pPr>
              <a:t>‹#›</a:t>
            </a:fld>
            <a:endParaRPr lang="en-US"/>
          </a:p>
        </p:txBody>
      </p:sp>
    </p:spTree>
    <p:extLst>
      <p:ext uri="{BB962C8B-B14F-4D97-AF65-F5344CB8AC3E}">
        <p14:creationId xmlns:p14="http://schemas.microsoft.com/office/powerpoint/2010/main" val="330211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915BD1B-FEA5-44AD-860B-97C78335D4B9}" type="slidenum">
              <a:rPr lang="en-US"/>
              <a:pPr>
                <a:defRPr/>
              </a:pPr>
              <a:t>‹#›</a:t>
            </a:fld>
            <a:endParaRPr lang="en-US"/>
          </a:p>
        </p:txBody>
      </p:sp>
    </p:spTree>
    <p:extLst>
      <p:ext uri="{BB962C8B-B14F-4D97-AF65-F5344CB8AC3E}">
        <p14:creationId xmlns:p14="http://schemas.microsoft.com/office/powerpoint/2010/main" val="2044962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A168E52-A942-45CF-B691-7597DD265A89}" type="slidenum">
              <a:rPr lang="en-US"/>
              <a:pPr>
                <a:defRPr/>
              </a:pPr>
              <a:t>‹#›</a:t>
            </a:fld>
            <a:endParaRPr lang="en-US"/>
          </a:p>
        </p:txBody>
      </p:sp>
    </p:spTree>
    <p:extLst>
      <p:ext uri="{BB962C8B-B14F-4D97-AF65-F5344CB8AC3E}">
        <p14:creationId xmlns:p14="http://schemas.microsoft.com/office/powerpoint/2010/main" val="454255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C6D3AE7-B305-4F39-ACBB-E567A537C7D8}" type="slidenum">
              <a:rPr lang="en-US"/>
              <a:pPr>
                <a:defRPr/>
              </a:pPr>
              <a:t>‹#›</a:t>
            </a:fld>
            <a:endParaRPr lang="en-US"/>
          </a:p>
        </p:txBody>
      </p:sp>
    </p:spTree>
    <p:extLst>
      <p:ext uri="{BB962C8B-B14F-4D97-AF65-F5344CB8AC3E}">
        <p14:creationId xmlns:p14="http://schemas.microsoft.com/office/powerpoint/2010/main" val="3646193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063CBC4E-DF6D-43BF-94D7-8FEE1B9A5CA9}" type="slidenum">
              <a:rPr lang="en-US"/>
              <a:pPr>
                <a:defRPr/>
              </a:pPr>
              <a:t>‹#›</a:t>
            </a:fld>
            <a:endParaRPr lang="en-US"/>
          </a:p>
        </p:txBody>
      </p:sp>
    </p:spTree>
    <p:extLst>
      <p:ext uri="{BB962C8B-B14F-4D97-AF65-F5344CB8AC3E}">
        <p14:creationId xmlns:p14="http://schemas.microsoft.com/office/powerpoint/2010/main" val="1112293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E984E47D-5F6C-4591-BDDB-4069532C1D2B}" type="slidenum">
              <a:rPr lang="en-US"/>
              <a:pPr>
                <a:defRPr/>
              </a:pPr>
              <a:t>‹#›</a:t>
            </a:fld>
            <a:endParaRPr lang="en-US"/>
          </a:p>
        </p:txBody>
      </p:sp>
    </p:spTree>
    <p:extLst>
      <p:ext uri="{BB962C8B-B14F-4D97-AF65-F5344CB8AC3E}">
        <p14:creationId xmlns:p14="http://schemas.microsoft.com/office/powerpoint/2010/main" val="1513619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E7538CBB-1898-426C-A5DA-60FF3174CFE9}" type="slidenum">
              <a:rPr lang="en-US"/>
              <a:pPr>
                <a:defRPr/>
              </a:pPr>
              <a:t>‹#›</a:t>
            </a:fld>
            <a:endParaRPr lang="en-US"/>
          </a:p>
        </p:txBody>
      </p:sp>
    </p:spTree>
    <p:extLst>
      <p:ext uri="{BB962C8B-B14F-4D97-AF65-F5344CB8AC3E}">
        <p14:creationId xmlns:p14="http://schemas.microsoft.com/office/powerpoint/2010/main" val="94194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331E9B11-0922-4189-BBA2-409E57E47D1D}" type="slidenum">
              <a:rPr lang="en-US"/>
              <a:pPr>
                <a:defRPr/>
              </a:pPr>
              <a:t>‹#›</a:t>
            </a:fld>
            <a:endParaRPr lang="en-US"/>
          </a:p>
        </p:txBody>
      </p:sp>
    </p:spTree>
    <p:extLst>
      <p:ext uri="{BB962C8B-B14F-4D97-AF65-F5344CB8AC3E}">
        <p14:creationId xmlns:p14="http://schemas.microsoft.com/office/powerpoint/2010/main" val="301163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63E99FD-20C1-4FFC-B2A9-F9F51B7FD92C}" type="slidenum">
              <a:rPr lang="en-US"/>
              <a:pPr>
                <a:defRPr/>
              </a:pPr>
              <a:t>‹#›</a:t>
            </a:fld>
            <a:endParaRPr lang="en-US"/>
          </a:p>
        </p:txBody>
      </p:sp>
    </p:spTree>
    <p:extLst>
      <p:ext uri="{BB962C8B-B14F-4D97-AF65-F5344CB8AC3E}">
        <p14:creationId xmlns:p14="http://schemas.microsoft.com/office/powerpoint/2010/main" val="1016113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E100FB3-AF5D-48BF-BF3A-B312FCF203C1}" type="slidenum">
              <a:rPr lang="en-US"/>
              <a:pPr>
                <a:defRPr/>
              </a:pPr>
              <a:t>‹#›</a:t>
            </a:fld>
            <a:endParaRPr lang="en-US"/>
          </a:p>
        </p:txBody>
      </p:sp>
    </p:spTree>
    <p:extLst>
      <p:ext uri="{BB962C8B-B14F-4D97-AF65-F5344CB8AC3E}">
        <p14:creationId xmlns:p14="http://schemas.microsoft.com/office/powerpoint/2010/main" val="289467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50267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49EFCAB-8AD6-4664-8EC2-AB66CEAEA14D}" type="slidenum">
              <a:rPr lang="en-US"/>
              <a:pPr>
                <a:defRPr/>
              </a:pPr>
              <a:t>‹#›</a:t>
            </a:fld>
            <a:endParaRPr lang="en-US"/>
          </a:p>
        </p:txBody>
      </p:sp>
    </p:spTree>
    <p:extLst>
      <p:ext uri="{BB962C8B-B14F-4D97-AF65-F5344CB8AC3E}">
        <p14:creationId xmlns:p14="http://schemas.microsoft.com/office/powerpoint/2010/main" val="3851490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09600" y="1600201"/>
            <a:ext cx="10972800" cy="4525963"/>
          </a:xfrm>
        </p:spPr>
        <p:txBody>
          <a:bodyPr/>
          <a:lstStyle/>
          <a:p>
            <a:pPr lvl="0"/>
            <a:endParaRPr lang="fa-IR" noProof="0" smtClean="0"/>
          </a:p>
        </p:txBody>
      </p:sp>
      <p:sp>
        <p:nvSpPr>
          <p:cNvPr id="4" name="Date Placeholder 3"/>
          <p:cNvSpPr>
            <a:spLocks noGrp="1"/>
          </p:cNvSpPr>
          <p:nvPr>
            <p:ph type="dt" sz="half" idx="10"/>
          </p:nvPr>
        </p:nvSpPr>
        <p:spPr/>
        <p:txBody>
          <a:bodyPr/>
          <a:lstStyle>
            <a:lvl1pPr eaLnBrk="0" hangingPunct="0">
              <a:defRPr>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7F89DA5-B5D5-4642-8BFA-06D1FB25623C}" type="slidenum">
              <a:rPr lang="en-US"/>
              <a:pPr>
                <a:defRPr/>
              </a:pPr>
              <a:t>‹#›</a:t>
            </a:fld>
            <a:endParaRPr lang="en-US"/>
          </a:p>
        </p:txBody>
      </p:sp>
    </p:spTree>
    <p:extLst>
      <p:ext uri="{BB962C8B-B14F-4D97-AF65-F5344CB8AC3E}">
        <p14:creationId xmlns:p14="http://schemas.microsoft.com/office/powerpoint/2010/main" val="348559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136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8/26/2020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398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8/26/2020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20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818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45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8/26/2020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766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BC48EC7-AF6A-48D3-8284-14BACBEBDD84}" type="datetimeFigureOut">
              <a:rPr lang="en-US" smtClean="0"/>
              <a:t>8/26/2020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95643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96"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638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defTabSz="914400" fontAlgn="base">
              <a:spcBef>
                <a:spcPct val="0"/>
              </a:spcBef>
              <a:spcAft>
                <a:spcPct val="0"/>
              </a:spcAft>
              <a:defRPr/>
            </a:pPr>
            <a:endParaRPr lang="en-US"/>
          </a:p>
        </p:txBody>
      </p:sp>
      <p:sp>
        <p:nvSpPr>
          <p:cNvPr id="65638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defTabSz="914400" fontAlgn="base">
              <a:spcBef>
                <a:spcPct val="0"/>
              </a:spcBef>
              <a:spcAft>
                <a:spcPct val="0"/>
              </a:spcAft>
              <a:defRPr/>
            </a:pPr>
            <a:endParaRPr lang="en-US"/>
          </a:p>
        </p:txBody>
      </p:sp>
      <p:sp>
        <p:nvSpPr>
          <p:cNvPr id="65639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E6BB95D-8ABC-46FA-AEFC-3E58EB9D8B17}" type="slidenum">
              <a:rPr lang="en-US" smtClean="0">
                <a:cs typeface="Arial" panose="020B0604020202020204" pitchFamily="34" charset="0"/>
              </a:rPr>
              <a:pPr defTabSz="91440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1467007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0275" y="573556"/>
            <a:ext cx="7772400" cy="1470025"/>
          </a:xfrm>
        </p:spPr>
        <p:txBody>
          <a:bodyPr>
            <a:normAutofit/>
          </a:bodyPr>
          <a:lstStyle/>
          <a:p>
            <a:pPr algn="ctr"/>
            <a:r>
              <a:rPr lang="en-US" b="1" dirty="0">
                <a:solidFill>
                  <a:schemeClr val="bg1"/>
                </a:solidFill>
                <a:latin typeface="Times New Roman" panose="02020603050405020304" pitchFamily="18" charset="0"/>
                <a:cs typeface="Times New Roman" panose="02020603050405020304" pitchFamily="18" charset="0"/>
              </a:rPr>
              <a:t>Economics of road safety</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00275" y="2989729"/>
            <a:ext cx="7886700" cy="2106706"/>
          </a:xfrm>
          <a:ln>
            <a:no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Dr </a:t>
            </a:r>
            <a:r>
              <a:rPr lang="fa-IR"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r>
              <a:rPr lang="en-US"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Mina </a:t>
            </a:r>
            <a:r>
              <a:rPr lang="en-US" b="1" cap="none" spc="50" dirty="0" err="1">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Golestani</a:t>
            </a:r>
            <a:endParaRPr lang="en-US"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Road Traffic Injury Research Center</a:t>
            </a:r>
          </a:p>
          <a:p>
            <a:pPr algn="ctr"/>
            <a:r>
              <a:rPr lang="en-US" b="1" cap="none" spc="50" dirty="0">
                <a:ln w="0"/>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Tabriz University of Medical Sciences</a:t>
            </a:r>
          </a:p>
        </p:txBody>
      </p:sp>
    </p:spTree>
    <p:extLst>
      <p:ext uri="{BB962C8B-B14F-4D97-AF65-F5344CB8AC3E}">
        <p14:creationId xmlns:p14="http://schemas.microsoft.com/office/powerpoint/2010/main" val="913118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3263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2165350" y="1371601"/>
            <a:ext cx="258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000">
                <a:solidFill>
                  <a:srgbClr val="FFFF00"/>
                </a:solidFill>
                <a:latin typeface="Tahoma" panose="020B0604030504040204" pitchFamily="34" charset="0"/>
                <a:cs typeface="Times New Roman" panose="02020603050405020304" pitchFamily="18" charset="0"/>
              </a:rPr>
              <a:t>HEALTH ECONOMICS</a:t>
            </a:r>
            <a:endParaRPr lang="en-US" altLang="en-US" sz="2000">
              <a:solidFill>
                <a:srgbClr val="FFFF00"/>
              </a:solidFill>
              <a:latin typeface="Tahoma" panose="020B0604030504040204" pitchFamily="34" charset="0"/>
            </a:endParaRPr>
          </a:p>
        </p:txBody>
      </p:sp>
      <p:sp>
        <p:nvSpPr>
          <p:cNvPr id="7172" name="Text Box 4"/>
          <p:cNvSpPr txBox="1">
            <a:spLocks noChangeArrowheads="1"/>
          </p:cNvSpPr>
          <p:nvPr/>
        </p:nvSpPr>
        <p:spPr bwMode="auto">
          <a:xfrm>
            <a:off x="4038600" y="3124201"/>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400">
                <a:latin typeface="Tahoma" panose="020B0604030504040204" pitchFamily="34" charset="0"/>
                <a:cs typeface="Times New Roman" panose="02020603050405020304" pitchFamily="18" charset="0"/>
              </a:rPr>
              <a:t>Economic Evaluation</a:t>
            </a:r>
            <a:endParaRPr lang="en-US" altLang="en-US" sz="2400">
              <a:latin typeface="Tahoma" panose="020B0604030504040204" pitchFamily="34" charset="0"/>
            </a:endParaRPr>
          </a:p>
        </p:txBody>
      </p:sp>
      <p:sp>
        <p:nvSpPr>
          <p:cNvPr id="5" name="Rounded Rectangle 4"/>
          <p:cNvSpPr/>
          <p:nvPr/>
        </p:nvSpPr>
        <p:spPr bwMode="auto">
          <a:xfrm>
            <a:off x="6477000" y="3657600"/>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 Identification Analysis</a:t>
            </a:r>
            <a:endParaRPr lang="ar-AE" dirty="0"/>
          </a:p>
        </p:txBody>
      </p:sp>
      <p:sp>
        <p:nvSpPr>
          <p:cNvPr id="6" name="Rounded Rectangle 5"/>
          <p:cNvSpPr/>
          <p:nvPr/>
        </p:nvSpPr>
        <p:spPr bwMode="auto">
          <a:xfrm>
            <a:off x="6477000" y="4110036"/>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 Consequences Analysis</a:t>
            </a:r>
            <a:endParaRPr lang="ar-AE" dirty="0"/>
          </a:p>
        </p:txBody>
      </p:sp>
      <p:sp>
        <p:nvSpPr>
          <p:cNvPr id="7" name="Rounded Rectangle 6"/>
          <p:cNvSpPr/>
          <p:nvPr/>
        </p:nvSpPr>
        <p:spPr bwMode="auto">
          <a:xfrm>
            <a:off x="6477000" y="4724400"/>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Cost-Minimization Analysis</a:t>
            </a:r>
            <a:endParaRPr lang="ar-AE" dirty="0"/>
          </a:p>
        </p:txBody>
      </p:sp>
      <p:sp>
        <p:nvSpPr>
          <p:cNvPr id="8" name="Rounded Rectangle 7"/>
          <p:cNvSpPr/>
          <p:nvPr/>
        </p:nvSpPr>
        <p:spPr bwMode="auto">
          <a:xfrm>
            <a:off x="6477000" y="5257800"/>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Cost-Effectiveness Analysis</a:t>
            </a:r>
            <a:endParaRPr lang="ar-AE" dirty="0"/>
          </a:p>
        </p:txBody>
      </p:sp>
      <p:sp>
        <p:nvSpPr>
          <p:cNvPr id="9" name="Rounded Rectangle 8"/>
          <p:cNvSpPr/>
          <p:nvPr/>
        </p:nvSpPr>
        <p:spPr bwMode="auto">
          <a:xfrm>
            <a:off x="6477000" y="5791200"/>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Cost-Utility Analysis</a:t>
            </a:r>
            <a:endParaRPr lang="ar-AE" dirty="0"/>
          </a:p>
        </p:txBody>
      </p:sp>
      <p:sp>
        <p:nvSpPr>
          <p:cNvPr id="10" name="Rounded Rectangle 9"/>
          <p:cNvSpPr/>
          <p:nvPr/>
        </p:nvSpPr>
        <p:spPr bwMode="auto">
          <a:xfrm>
            <a:off x="6477000" y="6324600"/>
            <a:ext cx="3406588" cy="381000"/>
          </a:xfrm>
          <a:prstGeom prst="roundRect">
            <a:avLst/>
          </a:prstGeom>
          <a:solidFill>
            <a:schemeClr val="bg1"/>
          </a:solidFill>
          <a:ln w="9525" cap="flat" cmpd="sng" algn="ctr">
            <a:solidFill>
              <a:srgbClr val="FF0000"/>
            </a:solidFill>
            <a:prstDash val="solid"/>
            <a:round/>
            <a:headEnd type="none" w="med" len="med"/>
            <a:tailEnd type="none" w="med" len="med"/>
          </a:ln>
          <a:effectLst>
            <a:glow rad="228600">
              <a:schemeClr val="accent1">
                <a:satMod val="175000"/>
                <a:alpha val="40000"/>
              </a:schemeClr>
            </a:glow>
          </a:effectLst>
        </p:spPr>
        <p:txBody>
          <a:bodyPr rtlCol="1"/>
          <a:lstStyle/>
          <a:p>
            <a:pPr>
              <a:defRPr/>
            </a:pPr>
            <a:r>
              <a:rPr lang="en-US" dirty="0"/>
              <a:t>Cost-Benefit Analysis</a:t>
            </a:r>
            <a:endParaRPr lang="ar-AE" dirty="0"/>
          </a:p>
        </p:txBody>
      </p:sp>
      <p:cxnSp>
        <p:nvCxnSpPr>
          <p:cNvPr id="12" name="Elbow Connector 11"/>
          <p:cNvCxnSpPr>
            <a:cxnSpLocks noChangeShapeType="1"/>
            <a:stCxn id="7172" idx="2"/>
          </p:cNvCxnSpPr>
          <p:nvPr/>
        </p:nvCxnSpPr>
        <p:spPr bwMode="auto">
          <a:xfrm rot="16200000" flipH="1">
            <a:off x="5869782" y="3240882"/>
            <a:ext cx="2619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5" name="Elbow Connector 14"/>
          <p:cNvCxnSpPr>
            <a:cxnSpLocks noChangeShapeType="1"/>
            <a:stCxn id="7172" idx="2"/>
          </p:cNvCxnSpPr>
          <p:nvPr/>
        </p:nvCxnSpPr>
        <p:spPr bwMode="auto">
          <a:xfrm rot="16200000" flipH="1">
            <a:off x="5603082" y="3507582"/>
            <a:ext cx="7953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Elbow Connector 17"/>
          <p:cNvCxnSpPr>
            <a:cxnSpLocks noChangeShapeType="1"/>
            <a:stCxn id="7172" idx="2"/>
          </p:cNvCxnSpPr>
          <p:nvPr/>
        </p:nvCxnSpPr>
        <p:spPr bwMode="auto">
          <a:xfrm rot="16200000" flipH="1">
            <a:off x="5336382" y="3774282"/>
            <a:ext cx="13287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 name="Elbow Connector 20"/>
          <p:cNvCxnSpPr>
            <a:cxnSpLocks noChangeShapeType="1"/>
            <a:stCxn id="7172" idx="2"/>
          </p:cNvCxnSpPr>
          <p:nvPr/>
        </p:nvCxnSpPr>
        <p:spPr bwMode="auto">
          <a:xfrm rot="16200000" flipH="1">
            <a:off x="5069682" y="4040982"/>
            <a:ext cx="18621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4" name="Elbow Connector 23"/>
          <p:cNvCxnSpPr>
            <a:cxnSpLocks noChangeShapeType="1"/>
            <a:stCxn id="7172" idx="2"/>
          </p:cNvCxnSpPr>
          <p:nvPr/>
        </p:nvCxnSpPr>
        <p:spPr bwMode="auto">
          <a:xfrm rot="16200000" flipH="1">
            <a:off x="4802982" y="4307682"/>
            <a:ext cx="23955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 name="Elbow Connector 26"/>
          <p:cNvCxnSpPr>
            <a:cxnSpLocks noChangeShapeType="1"/>
            <a:stCxn id="7172" idx="2"/>
          </p:cNvCxnSpPr>
          <p:nvPr/>
        </p:nvCxnSpPr>
        <p:spPr bwMode="auto">
          <a:xfrm rot="16200000" flipH="1">
            <a:off x="4536282" y="4574382"/>
            <a:ext cx="2928937" cy="952500"/>
          </a:xfrm>
          <a:prstGeom prst="bent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945230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9"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par>
                                <p:cTn id="45" presetID="9"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par>
                                <p:cTn id="53" presetID="9"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7291389" y="6019800"/>
            <a:ext cx="233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fa-IR">
              <a:solidFill>
                <a:srgbClr val="000000"/>
              </a:solidFill>
            </a:endParaRPr>
          </a:p>
        </p:txBody>
      </p:sp>
      <p:sp>
        <p:nvSpPr>
          <p:cNvPr id="241667" name="Rectangle 3"/>
          <p:cNvSpPr>
            <a:spLocks noChangeArrowheads="1"/>
          </p:cNvSpPr>
          <p:nvPr/>
        </p:nvSpPr>
        <p:spPr bwMode="auto">
          <a:xfrm>
            <a:off x="2495550" y="260351"/>
            <a:ext cx="718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defTabSz="914400" fontAlgn="base">
              <a:spcBef>
                <a:spcPct val="0"/>
              </a:spcBef>
              <a:spcAft>
                <a:spcPct val="0"/>
              </a:spcAft>
              <a:defRPr/>
            </a:pPr>
            <a:r>
              <a:rPr lang="en-GB" sz="3600" b="1">
                <a:solidFill>
                  <a:srgbClr val="006699"/>
                </a:solidFill>
              </a:rPr>
              <a:t>Types of economic evaluation</a:t>
            </a:r>
            <a:endParaRPr lang="en-GB" sz="2200" b="1">
              <a:solidFill>
                <a:srgbClr val="006699"/>
              </a:solidFill>
            </a:endParaRPr>
          </a:p>
        </p:txBody>
      </p:sp>
      <p:sp>
        <p:nvSpPr>
          <p:cNvPr id="241668" name="Line 4"/>
          <p:cNvSpPr>
            <a:spLocks noChangeShapeType="1"/>
          </p:cNvSpPr>
          <p:nvPr/>
        </p:nvSpPr>
        <p:spPr bwMode="auto">
          <a:xfrm>
            <a:off x="7543800" y="16002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69" name="Line 5"/>
          <p:cNvSpPr>
            <a:spLocks noChangeShapeType="1"/>
          </p:cNvSpPr>
          <p:nvPr/>
        </p:nvSpPr>
        <p:spPr bwMode="auto">
          <a:xfrm>
            <a:off x="4781550" y="18288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70" name="Line 6"/>
          <p:cNvSpPr>
            <a:spLocks noChangeShapeType="1"/>
          </p:cNvSpPr>
          <p:nvPr/>
        </p:nvSpPr>
        <p:spPr bwMode="auto">
          <a:xfrm flipH="1">
            <a:off x="6858000" y="2133600"/>
            <a:ext cx="9080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71" name="Text Box 7"/>
          <p:cNvSpPr txBox="1">
            <a:spLocks noChangeArrowheads="1"/>
          </p:cNvSpPr>
          <p:nvPr/>
        </p:nvSpPr>
        <p:spPr bwMode="auto">
          <a:xfrm>
            <a:off x="7572375" y="18240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NO</a:t>
            </a:r>
          </a:p>
        </p:txBody>
      </p:sp>
      <p:sp>
        <p:nvSpPr>
          <p:cNvPr id="241672" name="Text Box 8"/>
          <p:cNvSpPr txBox="1">
            <a:spLocks noChangeArrowheads="1"/>
          </p:cNvSpPr>
          <p:nvPr/>
        </p:nvSpPr>
        <p:spPr bwMode="auto">
          <a:xfrm>
            <a:off x="8277225" y="1952625"/>
            <a:ext cx="1582484"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Costing study</a:t>
            </a:r>
          </a:p>
        </p:txBody>
      </p:sp>
      <p:sp>
        <p:nvSpPr>
          <p:cNvPr id="241673" name="Text Box 9"/>
          <p:cNvSpPr txBox="1">
            <a:spLocks noChangeArrowheads="1"/>
          </p:cNvSpPr>
          <p:nvPr/>
        </p:nvSpPr>
        <p:spPr bwMode="auto">
          <a:xfrm>
            <a:off x="6858000" y="1828801"/>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YES</a:t>
            </a:r>
            <a:endParaRPr lang="en-US">
              <a:solidFill>
                <a:srgbClr val="000000"/>
              </a:solidFill>
            </a:endParaRPr>
          </a:p>
        </p:txBody>
      </p:sp>
      <p:sp>
        <p:nvSpPr>
          <p:cNvPr id="241674" name="Text Box 10"/>
          <p:cNvSpPr txBox="1">
            <a:spLocks noChangeArrowheads="1"/>
          </p:cNvSpPr>
          <p:nvPr/>
        </p:nvSpPr>
        <p:spPr bwMode="auto">
          <a:xfrm>
            <a:off x="2157414" y="1828800"/>
            <a:ext cx="4700587" cy="369332"/>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Is effectiveness of interventions equal?</a:t>
            </a:r>
          </a:p>
        </p:txBody>
      </p:sp>
      <p:sp>
        <p:nvSpPr>
          <p:cNvPr id="241675" name="Line 11"/>
          <p:cNvSpPr>
            <a:spLocks noChangeShapeType="1"/>
          </p:cNvSpPr>
          <p:nvPr/>
        </p:nvSpPr>
        <p:spPr bwMode="auto">
          <a:xfrm>
            <a:off x="7378701" y="2133600"/>
            <a:ext cx="8429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76" name="Line 12"/>
          <p:cNvSpPr>
            <a:spLocks noChangeShapeType="1"/>
          </p:cNvSpPr>
          <p:nvPr/>
        </p:nvSpPr>
        <p:spPr bwMode="auto">
          <a:xfrm>
            <a:off x="4975225" y="2819400"/>
            <a:ext cx="19494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77" name="Line 13"/>
          <p:cNvSpPr>
            <a:spLocks noChangeShapeType="1"/>
          </p:cNvSpPr>
          <p:nvPr/>
        </p:nvSpPr>
        <p:spPr bwMode="auto">
          <a:xfrm>
            <a:off x="4970463" y="22860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78" name="Text Box 14"/>
          <p:cNvSpPr txBox="1">
            <a:spLocks noChangeArrowheads="1"/>
          </p:cNvSpPr>
          <p:nvPr/>
        </p:nvSpPr>
        <p:spPr bwMode="auto">
          <a:xfrm>
            <a:off x="5626100" y="24336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YES</a:t>
            </a:r>
          </a:p>
        </p:txBody>
      </p:sp>
      <p:sp>
        <p:nvSpPr>
          <p:cNvPr id="241679" name="Text Box 15"/>
          <p:cNvSpPr txBox="1">
            <a:spLocks noChangeArrowheads="1"/>
          </p:cNvSpPr>
          <p:nvPr/>
        </p:nvSpPr>
        <p:spPr bwMode="auto">
          <a:xfrm>
            <a:off x="4197350" y="24336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NO</a:t>
            </a:r>
          </a:p>
        </p:txBody>
      </p:sp>
      <p:sp>
        <p:nvSpPr>
          <p:cNvPr id="241680" name="Text Box 16"/>
          <p:cNvSpPr txBox="1">
            <a:spLocks noChangeArrowheads="1"/>
          </p:cNvSpPr>
          <p:nvPr/>
        </p:nvSpPr>
        <p:spPr bwMode="auto">
          <a:xfrm>
            <a:off x="6988175" y="2713038"/>
            <a:ext cx="262123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Cost minimization study</a:t>
            </a:r>
          </a:p>
        </p:txBody>
      </p:sp>
      <p:sp>
        <p:nvSpPr>
          <p:cNvPr id="241681" name="Line 17"/>
          <p:cNvSpPr>
            <a:spLocks noChangeShapeType="1"/>
          </p:cNvSpPr>
          <p:nvPr/>
        </p:nvSpPr>
        <p:spPr bwMode="auto">
          <a:xfrm flipH="1">
            <a:off x="3871913" y="2819400"/>
            <a:ext cx="1103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82" name="Text Box 18"/>
          <p:cNvSpPr txBox="1">
            <a:spLocks noChangeArrowheads="1"/>
          </p:cNvSpPr>
          <p:nvPr/>
        </p:nvSpPr>
        <p:spPr bwMode="auto">
          <a:xfrm>
            <a:off x="2182814" y="3729039"/>
            <a:ext cx="4301177" cy="646331"/>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dirty="0">
                <a:solidFill>
                  <a:srgbClr val="000000"/>
                </a:solidFill>
              </a:rPr>
              <a:t>Can all outcomes be valued in monetary</a:t>
            </a:r>
          </a:p>
          <a:p>
            <a:pPr defTabSz="914400" eaLnBrk="0" fontAlgn="base" hangingPunct="0">
              <a:spcBef>
                <a:spcPct val="0"/>
              </a:spcBef>
              <a:spcAft>
                <a:spcPct val="0"/>
              </a:spcAft>
              <a:defRPr/>
            </a:pPr>
            <a:r>
              <a:rPr lang="en-US" dirty="0">
                <a:solidFill>
                  <a:srgbClr val="000000"/>
                </a:solidFill>
              </a:rPr>
              <a:t> terms ( e.g. willingness to pay)?</a:t>
            </a:r>
          </a:p>
        </p:txBody>
      </p:sp>
      <p:sp>
        <p:nvSpPr>
          <p:cNvPr id="241683" name="Line 19"/>
          <p:cNvSpPr>
            <a:spLocks noChangeShapeType="1"/>
          </p:cNvSpPr>
          <p:nvPr/>
        </p:nvSpPr>
        <p:spPr bwMode="auto">
          <a:xfrm>
            <a:off x="3886200" y="2819400"/>
            <a:ext cx="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84" name="Line 20"/>
          <p:cNvSpPr>
            <a:spLocks noChangeShapeType="1"/>
          </p:cNvSpPr>
          <p:nvPr/>
        </p:nvSpPr>
        <p:spPr bwMode="auto">
          <a:xfrm>
            <a:off x="6477001" y="4114800"/>
            <a:ext cx="10001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85" name="Text Box 21"/>
          <p:cNvSpPr txBox="1">
            <a:spLocks noChangeArrowheads="1"/>
          </p:cNvSpPr>
          <p:nvPr/>
        </p:nvSpPr>
        <p:spPr bwMode="auto">
          <a:xfrm>
            <a:off x="6599239" y="3657601"/>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YES</a:t>
            </a:r>
          </a:p>
        </p:txBody>
      </p:sp>
      <p:sp>
        <p:nvSpPr>
          <p:cNvPr id="241686" name="Text Box 22"/>
          <p:cNvSpPr txBox="1">
            <a:spLocks noChangeArrowheads="1"/>
          </p:cNvSpPr>
          <p:nvPr/>
        </p:nvSpPr>
        <p:spPr bwMode="auto">
          <a:xfrm>
            <a:off x="7442200" y="3932238"/>
            <a:ext cx="2313454"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Cost benefit analysis</a:t>
            </a:r>
          </a:p>
        </p:txBody>
      </p:sp>
      <p:sp>
        <p:nvSpPr>
          <p:cNvPr id="241687" name="Line 23"/>
          <p:cNvSpPr>
            <a:spLocks noChangeShapeType="1"/>
          </p:cNvSpPr>
          <p:nvPr/>
        </p:nvSpPr>
        <p:spPr bwMode="auto">
          <a:xfrm>
            <a:off x="3810000" y="4419600"/>
            <a:ext cx="0" cy="1143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88" name="Text Box 24"/>
          <p:cNvSpPr txBox="1">
            <a:spLocks noChangeArrowheads="1"/>
          </p:cNvSpPr>
          <p:nvPr/>
        </p:nvSpPr>
        <p:spPr bwMode="auto">
          <a:xfrm>
            <a:off x="3810000" y="47228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NO</a:t>
            </a:r>
          </a:p>
        </p:txBody>
      </p:sp>
      <p:sp>
        <p:nvSpPr>
          <p:cNvPr id="241689" name="Text Box 25"/>
          <p:cNvSpPr txBox="1">
            <a:spLocks noChangeArrowheads="1"/>
          </p:cNvSpPr>
          <p:nvPr/>
        </p:nvSpPr>
        <p:spPr bwMode="auto">
          <a:xfrm>
            <a:off x="2133600" y="5561014"/>
            <a:ext cx="3454792" cy="646331"/>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Can outcomes be measured as </a:t>
            </a:r>
          </a:p>
          <a:p>
            <a:pPr defTabSz="914400" eaLnBrk="0" fontAlgn="base" hangingPunct="0">
              <a:spcBef>
                <a:spcPct val="0"/>
              </a:spcBef>
              <a:spcAft>
                <a:spcPct val="0"/>
              </a:spcAft>
              <a:defRPr/>
            </a:pPr>
            <a:r>
              <a:rPr lang="en-US">
                <a:solidFill>
                  <a:srgbClr val="000000"/>
                </a:solidFill>
              </a:rPr>
              <a:t>quality adjusted life years?</a:t>
            </a:r>
          </a:p>
        </p:txBody>
      </p:sp>
      <p:sp>
        <p:nvSpPr>
          <p:cNvPr id="241690" name="Line 26"/>
          <p:cNvSpPr>
            <a:spLocks noChangeShapeType="1"/>
          </p:cNvSpPr>
          <p:nvPr/>
        </p:nvSpPr>
        <p:spPr bwMode="auto">
          <a:xfrm>
            <a:off x="5638800" y="5638800"/>
            <a:ext cx="990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91" name="Line 27"/>
          <p:cNvSpPr>
            <a:spLocks noChangeShapeType="1"/>
          </p:cNvSpPr>
          <p:nvPr/>
        </p:nvSpPr>
        <p:spPr bwMode="auto">
          <a:xfrm>
            <a:off x="5638801" y="6172200"/>
            <a:ext cx="18827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fa-IR">
              <a:solidFill>
                <a:srgbClr val="000000"/>
              </a:solidFill>
            </a:endParaRPr>
          </a:p>
        </p:txBody>
      </p:sp>
      <p:sp>
        <p:nvSpPr>
          <p:cNvPr id="241692" name="Text Box 28"/>
          <p:cNvSpPr txBox="1">
            <a:spLocks noChangeArrowheads="1"/>
          </p:cNvSpPr>
          <p:nvPr/>
        </p:nvSpPr>
        <p:spPr bwMode="auto">
          <a:xfrm>
            <a:off x="5791201" y="5867401"/>
            <a:ext cx="728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YES</a:t>
            </a:r>
          </a:p>
        </p:txBody>
      </p:sp>
      <p:sp>
        <p:nvSpPr>
          <p:cNvPr id="241693" name="Text Box 29"/>
          <p:cNvSpPr txBox="1">
            <a:spLocks noChangeArrowheads="1"/>
          </p:cNvSpPr>
          <p:nvPr/>
        </p:nvSpPr>
        <p:spPr bwMode="auto">
          <a:xfrm>
            <a:off x="5715000" y="51800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b="1">
                <a:solidFill>
                  <a:srgbClr val="000000"/>
                </a:solidFill>
              </a:rPr>
              <a:t>NO</a:t>
            </a:r>
          </a:p>
        </p:txBody>
      </p:sp>
      <p:sp>
        <p:nvSpPr>
          <p:cNvPr id="241694" name="Text Box 30"/>
          <p:cNvSpPr txBox="1">
            <a:spLocks noChangeArrowheads="1"/>
          </p:cNvSpPr>
          <p:nvPr/>
        </p:nvSpPr>
        <p:spPr bwMode="auto">
          <a:xfrm>
            <a:off x="6705600" y="5408613"/>
            <a:ext cx="2976136"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Cost-effectiveness analysis</a:t>
            </a:r>
          </a:p>
        </p:txBody>
      </p:sp>
      <p:sp>
        <p:nvSpPr>
          <p:cNvPr id="241695" name="Text Box 31"/>
          <p:cNvSpPr txBox="1">
            <a:spLocks noChangeArrowheads="1"/>
          </p:cNvSpPr>
          <p:nvPr/>
        </p:nvSpPr>
        <p:spPr bwMode="auto">
          <a:xfrm>
            <a:off x="7502525" y="5915025"/>
            <a:ext cx="2159566"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Cost-utility analysis</a:t>
            </a:r>
          </a:p>
        </p:txBody>
      </p:sp>
      <p:sp>
        <p:nvSpPr>
          <p:cNvPr id="241696" name="Text Box 32"/>
          <p:cNvSpPr txBox="1">
            <a:spLocks noChangeArrowheads="1"/>
          </p:cNvSpPr>
          <p:nvPr/>
        </p:nvSpPr>
        <p:spPr bwMode="auto">
          <a:xfrm>
            <a:off x="2227263" y="1190625"/>
            <a:ext cx="7721024" cy="369332"/>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defTabSz="914400" eaLnBrk="0" fontAlgn="base" hangingPunct="0">
              <a:spcBef>
                <a:spcPct val="0"/>
              </a:spcBef>
              <a:spcAft>
                <a:spcPct val="0"/>
              </a:spcAft>
              <a:defRPr/>
            </a:pPr>
            <a:r>
              <a:rPr lang="en-US">
                <a:solidFill>
                  <a:srgbClr val="000000"/>
                </a:solidFill>
              </a:rPr>
              <a:t>Is there good evidence on effectiveness of interventions being compared?</a:t>
            </a:r>
          </a:p>
        </p:txBody>
      </p:sp>
    </p:spTree>
    <p:extLst>
      <p:ext uri="{BB962C8B-B14F-4D97-AF65-F5344CB8AC3E}">
        <p14:creationId xmlns:p14="http://schemas.microsoft.com/office/powerpoint/2010/main" val="23185813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498" name="Group 2"/>
          <p:cNvGraphicFramePr>
            <a:graphicFrameLocks noGrp="1"/>
          </p:cNvGraphicFramePr>
          <p:nvPr>
            <p:ph idx="4294967295"/>
          </p:nvPr>
        </p:nvGraphicFramePr>
        <p:xfrm>
          <a:off x="1524000" y="838200"/>
          <a:ext cx="8070850" cy="4846638"/>
        </p:xfrm>
        <a:graphic>
          <a:graphicData uri="http://schemas.openxmlformats.org/drawingml/2006/table">
            <a:tbl>
              <a:tblPr/>
              <a:tblGrid>
                <a:gridCol w="1158875"/>
                <a:gridCol w="2189163"/>
                <a:gridCol w="1843087"/>
                <a:gridCol w="1555750"/>
                <a:gridCol w="1323975"/>
              </a:tblGrid>
              <a:tr h="396266">
                <a:tc gridSpan="5">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FFFFFF"/>
                          </a:solidFill>
                          <a:effectLst/>
                          <a:latin typeface="Tahoma" pitchFamily="34" charset="0"/>
                        </a:rPr>
                        <a:t>Control-Benefit Analysis of Highway Construction Project</a:t>
                      </a:r>
                      <a:endParaRPr kumimoji="0" lang="en-US" sz="2000" b="0" i="0" u="none" strike="noStrike" cap="none" normalizeH="0" baseline="0" dirty="0" smtClean="0">
                        <a:ln>
                          <a:noFill/>
                        </a:ln>
                        <a:solidFill>
                          <a:srgbClr val="FFFFFF"/>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122">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Quantity</a:t>
                      </a:r>
                    </a:p>
                  </a:txBody>
                  <a:tcPr marT="45723" marB="4572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Price or Value</a:t>
                      </a:r>
                    </a:p>
                  </a:txBody>
                  <a:tcPr marT="45723" marB="4572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Total</a:t>
                      </a: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65784">
                <a:tc rowSpan="3">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ahoma" pitchFamily="34" charset="0"/>
                        </a:rPr>
                        <a:t>Cost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Asphalt</a:t>
                      </a: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 million bags</a:t>
                      </a:r>
                    </a:p>
                  </a:txBody>
                  <a:tcPr marT="45723" marB="4572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578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Labor</a:t>
                      </a:r>
                    </a:p>
                  </a:txBody>
                  <a:tcPr marT="45723" marB="4572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 million hours</a:t>
                      </a: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578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Maintenance</a:t>
                      </a:r>
                    </a:p>
                  </a:txBody>
                  <a:tcPr marT="45723" marB="4572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$10 million/year</a:t>
                      </a:r>
                    </a:p>
                  </a:txBody>
                  <a:tcPr marT="45723" marB="4572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9626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rPr>
                        <a:t>First-year cost:</a:t>
                      </a: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9626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Total cost over time</a:t>
                      </a:r>
                      <a:r>
                        <a:rPr kumimoji="0" lang="en-US" sz="2000" b="1" i="0" u="none" strike="noStrike" cap="none" normalizeH="0" baseline="0" smtClean="0">
                          <a:ln>
                            <a:noFill/>
                          </a:ln>
                          <a:solidFill>
                            <a:srgbClr val="FFFFFF"/>
                          </a:solidFill>
                          <a:effectLst/>
                          <a:latin typeface="Tahoma" pitchFamily="34" charset="0"/>
                        </a:rPr>
                        <a:t>:</a:t>
                      </a:r>
                      <a:endParaRPr kumimoji="0" lang="en-US" sz="1800" b="1" i="0" u="none" strike="noStrike" cap="none" normalizeH="0" baseline="0" smtClean="0">
                        <a:ln>
                          <a:noFill/>
                        </a:ln>
                        <a:solidFill>
                          <a:srgbClr val="FFFFFF"/>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smtClean="0">
                        <a:ln>
                          <a:noFill/>
                        </a:ln>
                        <a:solidFill>
                          <a:srgbClr val="FFFFFF"/>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65784">
                <a:tc rowSpan="2">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Benefits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Driving time speed</a:t>
                      </a: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500,000 hours</a:t>
                      </a:r>
                    </a:p>
                  </a:txBody>
                  <a:tcPr marT="45723" marB="4572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578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Lives saved</a:t>
                      </a:r>
                    </a:p>
                  </a:txBody>
                  <a:tcPr marT="45723" marB="4572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5 lives</a:t>
                      </a:r>
                    </a:p>
                  </a:txBody>
                  <a:tcPr marT="45723" marB="4572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9626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First-year benefit:</a:t>
                      </a:r>
                      <a:endParaRPr kumimoji="0" lang="en-US" sz="1800" b="1" i="0" u="none" strike="noStrike" cap="none" normalizeH="0" baseline="0" smtClean="0">
                        <a:ln>
                          <a:noFill/>
                        </a:ln>
                        <a:solidFill>
                          <a:schemeClr val="tx1"/>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9626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Total benefit over time:</a:t>
                      </a:r>
                    </a:p>
                  </a:txBody>
                  <a:tcPr marT="45723" marB="4572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1" i="0" u="none" strike="noStrike" cap="none" normalizeH="0" baseline="0" smtClean="0">
                        <a:ln>
                          <a:noFill/>
                        </a:ln>
                        <a:solidFill>
                          <a:srgbClr val="FFFFFF"/>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9626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Times New Roman" pitchFamily="18" charset="0"/>
                        </a:rPr>
                        <a:t>Benefit over time minus cost over time:</a:t>
                      </a:r>
                    </a:p>
                  </a:txBody>
                  <a:tcPr marT="45723" marB="4572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tab pos="731838" algn="l"/>
                        </a:tabLst>
                      </a:pPr>
                      <a:endParaRPr kumimoji="0" lang="en-US" sz="1800" b="1" i="0" u="none" strike="noStrike" cap="none" normalizeH="0" baseline="0" smtClean="0">
                        <a:ln>
                          <a:noFill/>
                        </a:ln>
                        <a:solidFill>
                          <a:srgbClr val="000000"/>
                        </a:solidFill>
                        <a:effectLst/>
                        <a:latin typeface="Tahoma" pitchFamily="34" charset="0"/>
                        <a:cs typeface="Times New Roman" pitchFamily="18" charset="0"/>
                      </a:endParaRPr>
                    </a:p>
                  </a:txBody>
                  <a:tcPr marT="45723" marB="4572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8249" name="Group 61"/>
          <p:cNvGrpSpPr>
            <a:grpSpLocks/>
          </p:cNvGrpSpPr>
          <p:nvPr/>
        </p:nvGrpSpPr>
        <p:grpSpPr bwMode="auto">
          <a:xfrm>
            <a:off x="2057400" y="381000"/>
            <a:ext cx="8077200" cy="376238"/>
            <a:chOff x="336" y="415"/>
            <a:chExt cx="5088" cy="237"/>
          </a:xfrm>
        </p:grpSpPr>
        <p:sp>
          <p:nvSpPr>
            <p:cNvPr id="8252" name="Text Box 62"/>
            <p:cNvSpPr txBox="1">
              <a:spLocks noChangeArrowheads="1"/>
            </p:cNvSpPr>
            <p:nvPr/>
          </p:nvSpPr>
          <p:spPr bwMode="blackWhite">
            <a:xfrm>
              <a:off x="336" y="415"/>
              <a:ext cx="864" cy="237"/>
            </a:xfrm>
            <a:prstGeom prst="rect">
              <a:avLst/>
            </a:prstGeom>
            <a:solidFill>
              <a:srgbClr val="A50021"/>
            </a:solidFill>
            <a:ln w="9525">
              <a:solidFill>
                <a:srgbClr val="A50021"/>
              </a:solidFill>
              <a:miter lim="800000"/>
              <a:headEnd/>
              <a:tailEnd/>
            </a:ln>
          </p:spPr>
          <p:txBody>
            <a:bodyPr lIns="0" r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800">
                  <a:solidFill>
                    <a:srgbClr val="FFFFFF"/>
                  </a:solidFill>
                  <a:latin typeface="Tahoma" panose="020B0604030504040204" pitchFamily="34" charset="0"/>
                </a:rPr>
                <a:t>Table 1</a:t>
              </a:r>
            </a:p>
          </p:txBody>
        </p:sp>
        <p:sp>
          <p:nvSpPr>
            <p:cNvPr id="8253" name="Line 63"/>
            <p:cNvSpPr>
              <a:spLocks noChangeShapeType="1"/>
            </p:cNvSpPr>
            <p:nvPr/>
          </p:nvSpPr>
          <p:spPr bwMode="blackWhite">
            <a:xfrm>
              <a:off x="336" y="643"/>
              <a:ext cx="5088"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54" name="Text Box 64"/>
            <p:cNvSpPr txBox="1">
              <a:spLocks noChangeArrowheads="1"/>
            </p:cNvSpPr>
            <p:nvPr/>
          </p:nvSpPr>
          <p:spPr bwMode="blackWhite">
            <a:xfrm>
              <a:off x="1200" y="435"/>
              <a:ext cx="41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sz="1400">
                <a:solidFill>
                  <a:schemeClr val="hlink"/>
                </a:solidFill>
                <a:latin typeface="Verdana" panose="020B0604030504040204" pitchFamily="34" charset="0"/>
              </a:endParaRPr>
            </a:p>
          </p:txBody>
        </p:sp>
      </p:grpSp>
    </p:spTree>
    <p:extLst>
      <p:ext uri="{BB962C8B-B14F-4D97-AF65-F5344CB8AC3E}">
        <p14:creationId xmlns:p14="http://schemas.microsoft.com/office/powerpoint/2010/main" val="405378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594" name="Group 2"/>
          <p:cNvGraphicFramePr>
            <a:graphicFrameLocks noGrp="1"/>
          </p:cNvGraphicFramePr>
          <p:nvPr>
            <p:ph idx="4294967295"/>
          </p:nvPr>
        </p:nvGraphicFramePr>
        <p:xfrm>
          <a:off x="1524000" y="838200"/>
          <a:ext cx="8070850" cy="5121272"/>
        </p:xfrm>
        <a:graphic>
          <a:graphicData uri="http://schemas.openxmlformats.org/drawingml/2006/table">
            <a:tbl>
              <a:tblPr/>
              <a:tblGrid>
                <a:gridCol w="1158875"/>
                <a:gridCol w="2189163"/>
                <a:gridCol w="1843087"/>
                <a:gridCol w="1555750"/>
                <a:gridCol w="1323975"/>
              </a:tblGrid>
              <a:tr h="396289">
                <a:tc gridSpan="5">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rgbClr val="FFFFFF"/>
                          </a:solidFill>
                          <a:effectLst/>
                          <a:latin typeface="Tahoma" pitchFamily="34" charset="0"/>
                        </a:rPr>
                        <a:t>Control-Benefit Analysis of Highway Construction Project</a:t>
                      </a:r>
                      <a:endParaRPr kumimoji="0" lang="en-US" sz="2000" b="0" i="0" u="none" strike="noStrike" cap="none" normalizeH="0" baseline="0" dirty="0" smtClean="0">
                        <a:ln>
                          <a:noFill/>
                        </a:ln>
                        <a:solidFill>
                          <a:srgbClr val="FFFFFF"/>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15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Quantity</a:t>
                      </a:r>
                    </a:p>
                  </a:txBody>
                  <a:tcPr marT="45726" marB="4572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Price or Value</a:t>
                      </a:r>
                    </a:p>
                  </a:txBody>
                  <a:tcPr marT="45726" marB="4572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Total</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65805">
                <a:tc rowSpan="3">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Cost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Asphalt</a:t>
                      </a: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 million bags</a:t>
                      </a:r>
                    </a:p>
                  </a:txBody>
                  <a:tcPr marT="45726" marB="4572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$100/bag</a:t>
                      </a:r>
                    </a:p>
                  </a:txBody>
                  <a:tcPr marT="45726" marB="4572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$100.0 m</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4015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Labor</a:t>
                      </a:r>
                    </a:p>
                  </a:txBody>
                  <a:tcPr marT="45726" marB="4572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 million hours</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½ at $20/hr</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½ at $10/hr</a:t>
                      </a:r>
                    </a:p>
                  </a:txBody>
                  <a:tcPr marT="45726" marB="4572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$15.0 m</a:t>
                      </a:r>
                    </a:p>
                  </a:txBody>
                  <a:tcPr marT="45726" marB="4572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580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Maintenance</a:t>
                      </a:r>
                    </a:p>
                  </a:txBody>
                  <a:tcPr marT="45726" marB="45726"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$10 million/year</a:t>
                      </a:r>
                    </a:p>
                  </a:txBody>
                  <a:tcPr marT="45726" marB="4572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7% disc. rate</a:t>
                      </a:r>
                    </a:p>
                  </a:txBody>
                  <a:tcPr marT="45726" marB="4572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$143.0 m</a:t>
                      </a:r>
                    </a:p>
                  </a:txBody>
                  <a:tcPr marT="45726" marB="45726"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9628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rPr>
                        <a:t>First-year cost:</a:t>
                      </a: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A50021">
                        <a:alpha val="50000"/>
                      </a:srgbClr>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rgbClr val="000000"/>
                          </a:solidFill>
                          <a:effectLst/>
                          <a:latin typeface="Tahoma" pitchFamily="34" charset="0"/>
                          <a:cs typeface="Times New Roman" pitchFamily="18" charset="0"/>
                        </a:rPr>
                        <a:t>$115.0 m</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A50021">
                        <a:alpha val="50000"/>
                      </a:srgbClr>
                    </a:solidFill>
                  </a:tcPr>
                </a:tc>
              </a:tr>
              <a:tr h="39628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FFFFFF"/>
                          </a:solidFill>
                          <a:effectLst/>
                          <a:latin typeface="Tahoma" pitchFamily="34" charset="0"/>
                        </a:rPr>
                        <a:t>Total cost over time:</a:t>
                      </a:r>
                      <a:endParaRPr kumimoji="0" lang="en-US" sz="1800" b="0" i="0" u="none" strike="noStrike" cap="none" normalizeH="0" baseline="0" smtClean="0">
                        <a:ln>
                          <a:noFill/>
                        </a:ln>
                        <a:solidFill>
                          <a:srgbClr val="FFFFFF"/>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rgbClr val="FFFFFF"/>
                          </a:solidFill>
                          <a:effectLst/>
                          <a:latin typeface="Tahoma" pitchFamily="34" charset="0"/>
                          <a:cs typeface="Times New Roman" pitchFamily="18" charset="0"/>
                        </a:rPr>
                        <a:t>$258.0 m</a:t>
                      </a:r>
                    </a:p>
                  </a:txBody>
                  <a:tcPr marT="45726" marB="45726"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A50021"/>
                    </a:solidFill>
                  </a:tcPr>
                </a:tc>
              </a:tr>
              <a:tr h="365805">
                <a:tc rowSpan="2">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rPr>
                        <a:t>Benefits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Driving time speed</a:t>
                      </a: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500,000 hours</a:t>
                      </a:r>
                    </a:p>
                  </a:txBody>
                  <a:tcPr marT="45726" marB="4572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$19/hr</a:t>
                      </a:r>
                    </a:p>
                  </a:txBody>
                  <a:tcPr marT="45726" marB="4572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rgbClr val="000000"/>
                          </a:solidFill>
                          <a:effectLst/>
                          <a:latin typeface="Tahoma" pitchFamily="34" charset="0"/>
                          <a:cs typeface="Times New Roman" pitchFamily="18" charset="0"/>
                        </a:rPr>
                        <a:t>$9.5 m</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6580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Lives saved</a:t>
                      </a:r>
                    </a:p>
                  </a:txBody>
                  <a:tcPr marT="45726" marB="45726"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5 lives</a:t>
                      </a:r>
                    </a:p>
                  </a:txBody>
                  <a:tcPr marT="45726" marB="4572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$7 million/life</a:t>
                      </a:r>
                    </a:p>
                  </a:txBody>
                  <a:tcPr marT="45726" marB="4572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rgbClr val="000000"/>
                          </a:solidFill>
                          <a:effectLst/>
                          <a:latin typeface="Tahoma" pitchFamily="34" charset="0"/>
                          <a:cs typeface="Times New Roman" pitchFamily="18" charset="0"/>
                        </a:rPr>
                        <a:t>$35.0 m</a:t>
                      </a:r>
                    </a:p>
                  </a:txBody>
                  <a:tcPr marT="45726" marB="45726"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9628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rPr>
                        <a:t>First-year benefit:</a:t>
                      </a: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8000">
                        <a:alpha val="50000"/>
                      </a:srgbClr>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rgbClr val="000000"/>
                          </a:solidFill>
                          <a:effectLst/>
                          <a:latin typeface="Tahoma" pitchFamily="34" charset="0"/>
                          <a:cs typeface="Times New Roman" pitchFamily="18" charset="0"/>
                        </a:rPr>
                        <a:t>$44.5 m</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8000">
                        <a:alpha val="50000"/>
                      </a:srgbClr>
                    </a:solidFill>
                  </a:tcPr>
                </a:tc>
              </a:tr>
              <a:tr h="39628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FFFFFF"/>
                          </a:solidFill>
                          <a:effectLst/>
                          <a:latin typeface="Tahoma" pitchFamily="34" charset="0"/>
                        </a:rPr>
                        <a:t>Total benefit over time:</a:t>
                      </a:r>
                    </a:p>
                  </a:txBody>
                  <a:tcPr marT="45726" marB="45726"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rgbClr val="FFFFFF"/>
                          </a:solidFill>
                          <a:effectLst/>
                          <a:latin typeface="Tahoma" pitchFamily="34" charset="0"/>
                          <a:cs typeface="Times New Roman" pitchFamily="18" charset="0"/>
                        </a:rPr>
                        <a:t>$635.7 m</a:t>
                      </a:r>
                    </a:p>
                  </a:txBody>
                  <a:tcPr marT="45726" marB="45726"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9628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1800" b="0" i="0" u="none" strike="noStrike" cap="none" normalizeH="0" baseline="0" smtClean="0">
                        <a:ln>
                          <a:noFill/>
                        </a:ln>
                        <a:solidFill>
                          <a:srgbClr val="000000"/>
                        </a:solidFill>
                        <a:effectLst/>
                        <a:latin typeface="Tahoma" pitchFamily="34"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rgbClr val="0000FF"/>
                          </a:solidFill>
                          <a:effectLst/>
                          <a:latin typeface="Tahoma" pitchFamily="34" charset="0"/>
                          <a:cs typeface="Times New Roman" pitchFamily="18" charset="0"/>
                        </a:rPr>
                        <a:t>Benefit over time minus cost over time:</a:t>
                      </a:r>
                    </a:p>
                  </a:txBody>
                  <a:tcPr marT="45726" marB="4572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tab pos="731838" algn="l"/>
                        </a:tabLst>
                      </a:pPr>
                      <a:r>
                        <a:rPr kumimoji="0" lang="en-US" sz="1800" b="1" i="0" u="none" strike="noStrike" cap="none" normalizeH="0" baseline="0" dirty="0" smtClean="0">
                          <a:ln>
                            <a:noFill/>
                          </a:ln>
                          <a:solidFill>
                            <a:srgbClr val="0000FF"/>
                          </a:solidFill>
                          <a:effectLst/>
                          <a:latin typeface="Tahoma" pitchFamily="34" charset="0"/>
                          <a:cs typeface="Times New Roman" pitchFamily="18" charset="0"/>
                        </a:rPr>
                        <a:t>$377.7 m</a:t>
                      </a:r>
                    </a:p>
                  </a:txBody>
                  <a:tcPr marT="45726" marB="4572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pSp>
        <p:nvGrpSpPr>
          <p:cNvPr id="65593" name="Group 61"/>
          <p:cNvGrpSpPr>
            <a:grpSpLocks/>
          </p:cNvGrpSpPr>
          <p:nvPr/>
        </p:nvGrpSpPr>
        <p:grpSpPr bwMode="auto">
          <a:xfrm>
            <a:off x="2057400" y="427039"/>
            <a:ext cx="8077200" cy="376237"/>
            <a:chOff x="336" y="415"/>
            <a:chExt cx="5088" cy="237"/>
          </a:xfrm>
        </p:grpSpPr>
        <p:sp>
          <p:nvSpPr>
            <p:cNvPr id="65601" name="Text Box 62"/>
            <p:cNvSpPr txBox="1">
              <a:spLocks noChangeArrowheads="1"/>
            </p:cNvSpPr>
            <p:nvPr/>
          </p:nvSpPr>
          <p:spPr bwMode="blackWhite">
            <a:xfrm>
              <a:off x="336" y="415"/>
              <a:ext cx="864" cy="237"/>
            </a:xfrm>
            <a:prstGeom prst="rect">
              <a:avLst/>
            </a:prstGeom>
            <a:solidFill>
              <a:srgbClr val="A50021"/>
            </a:solidFill>
            <a:ln w="9525">
              <a:solidFill>
                <a:srgbClr val="A50021"/>
              </a:solidFill>
              <a:miter lim="800000"/>
              <a:headEnd/>
              <a:tailEnd/>
            </a:ln>
          </p:spPr>
          <p:txBody>
            <a:bodyPr lIns="0" r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800">
                  <a:solidFill>
                    <a:srgbClr val="FFFFFF"/>
                  </a:solidFill>
                  <a:latin typeface="Tahoma" panose="020B0604030504040204" pitchFamily="34" charset="0"/>
                </a:rPr>
                <a:t>Table 5</a:t>
              </a:r>
            </a:p>
          </p:txBody>
        </p:sp>
        <p:sp>
          <p:nvSpPr>
            <p:cNvPr id="65602" name="Line 63"/>
            <p:cNvSpPr>
              <a:spLocks noChangeShapeType="1"/>
            </p:cNvSpPr>
            <p:nvPr/>
          </p:nvSpPr>
          <p:spPr bwMode="blackWhite">
            <a:xfrm>
              <a:off x="336" y="643"/>
              <a:ext cx="5088"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5603" name="Text Box 64"/>
            <p:cNvSpPr txBox="1">
              <a:spLocks noChangeArrowheads="1"/>
            </p:cNvSpPr>
            <p:nvPr/>
          </p:nvSpPr>
          <p:spPr bwMode="blackWhite">
            <a:xfrm>
              <a:off x="1200" y="435"/>
              <a:ext cx="41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sz="1400">
                <a:solidFill>
                  <a:schemeClr val="hlink"/>
                </a:solidFill>
                <a:latin typeface="Verdana" panose="020B0604030504040204" pitchFamily="34" charset="0"/>
              </a:endParaRPr>
            </a:p>
          </p:txBody>
        </p:sp>
      </p:grpSp>
      <p:sp>
        <p:nvSpPr>
          <p:cNvPr id="65600" name="Rectangle 12"/>
          <p:cNvSpPr>
            <a:spLocks noChangeArrowheads="1"/>
          </p:cNvSpPr>
          <p:nvPr/>
        </p:nvSpPr>
        <p:spPr bwMode="auto">
          <a:xfrm>
            <a:off x="3875500" y="228601"/>
            <a:ext cx="4314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2400">
                <a:latin typeface="Garamond" panose="02020404030301010803" pitchFamily="18" charset="0"/>
              </a:rPr>
              <a:t>PUTTING IT ALL TOGETHER</a:t>
            </a:r>
            <a:endParaRPr lang="en-US" sz="2400">
              <a:latin typeface="Tahoma" panose="020B0604030504040204" pitchFamily="34" charset="0"/>
            </a:endParaRPr>
          </a:p>
        </p:txBody>
      </p:sp>
    </p:spTree>
    <p:extLst>
      <p:ext uri="{BB962C8B-B14F-4D97-AF65-F5344CB8AC3E}">
        <p14:creationId xmlns:p14="http://schemas.microsoft.com/office/powerpoint/2010/main" val="113708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37112" y="1591235"/>
            <a:ext cx="8686800" cy="1143000"/>
          </a:xfrm>
        </p:spPr>
        <p:txBody>
          <a:bodyPr/>
          <a:lstStyle/>
          <a:p>
            <a:pPr algn="ctr" eaLnBrk="1" hangingPunct="1">
              <a:defRPr/>
            </a:pPr>
            <a:r>
              <a:rPr lang="en-US" sz="3200" kern="0" dirty="0">
                <a:solidFill>
                  <a:srgbClr val="65653C"/>
                </a:solidFill>
                <a:latin typeface="Times New Roman"/>
                <a:cs typeface="Times New Roman"/>
              </a:rPr>
              <a:t>and Decision Analysis</a:t>
            </a:r>
            <a:r>
              <a:rPr lang="fa-IR" sz="3200" kern="0" dirty="0">
                <a:solidFill>
                  <a:srgbClr val="65653C"/>
                </a:solidFill>
                <a:latin typeface="Times New Roman"/>
                <a:cs typeface="Times New Roman"/>
              </a:rPr>
              <a:t> </a:t>
            </a:r>
            <a:r>
              <a:rPr lang="en-US" sz="3200" kern="0" dirty="0">
                <a:solidFill>
                  <a:srgbClr val="65653C"/>
                </a:solidFill>
                <a:latin typeface="Times New Roman"/>
                <a:cs typeface="Times New Roman"/>
              </a:rPr>
              <a:t>Introduction to Medical Decision Making</a:t>
            </a:r>
            <a:br>
              <a:rPr lang="en-US" sz="3200" kern="0" dirty="0">
                <a:solidFill>
                  <a:srgbClr val="65653C"/>
                </a:solidFill>
                <a:latin typeface="Times New Roman"/>
                <a:cs typeface="Times New Roman"/>
              </a:rPr>
            </a:br>
            <a:r>
              <a:rPr lang="en-US" sz="3200" kern="0" dirty="0">
                <a:solidFill>
                  <a:srgbClr val="65653C"/>
                </a:solidFill>
                <a:latin typeface="Times New Roman"/>
                <a:cs typeface="Times New Roman"/>
              </a:rPr>
              <a:t/>
            </a:r>
            <a:br>
              <a:rPr lang="en-US" sz="3200" kern="0" dirty="0">
                <a:solidFill>
                  <a:srgbClr val="65653C"/>
                </a:solidFill>
                <a:latin typeface="Times New Roman"/>
                <a:cs typeface="Times New Roman"/>
              </a:rPr>
            </a:br>
            <a:endParaRPr lang="en-US" sz="3200" i="1" dirty="0">
              <a:cs typeface="Tunga" pitchFamily="34" charset="0"/>
            </a:endParaRPr>
          </a:p>
        </p:txBody>
      </p:sp>
    </p:spTree>
    <p:extLst>
      <p:ext uri="{BB962C8B-B14F-4D97-AF65-F5344CB8AC3E}">
        <p14:creationId xmlns:p14="http://schemas.microsoft.com/office/powerpoint/2010/main" val="238787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4"/>
          <p:cNvSpPr>
            <a:spLocks noChangeArrowheads="1"/>
          </p:cNvSpPr>
          <p:nvPr/>
        </p:nvSpPr>
        <p:spPr bwMode="auto">
          <a:xfrm>
            <a:off x="1981200" y="1865313"/>
            <a:ext cx="7562850" cy="53181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FAFD00"/>
              </a:solidFill>
              <a:latin typeface="Times New Roman" pitchFamily="18" charset="0"/>
            </a:endParaRPr>
          </a:p>
        </p:txBody>
      </p:sp>
      <p:sp>
        <p:nvSpPr>
          <p:cNvPr id="402435" name="Rectangle 2"/>
          <p:cNvSpPr>
            <a:spLocks noGrp="1" noChangeArrowheads="1"/>
          </p:cNvSpPr>
          <p:nvPr>
            <p:ph type="title"/>
          </p:nvPr>
        </p:nvSpPr>
        <p:spPr>
          <a:xfrm>
            <a:off x="1154953" y="1014009"/>
            <a:ext cx="8761413" cy="706964"/>
          </a:xfrm>
        </p:spPr>
        <p:txBody>
          <a:bodyPr/>
          <a:lstStyle/>
          <a:p>
            <a:r>
              <a:rPr lang="en-US" altLang="en-US" smtClean="0"/>
              <a:t>Outline</a:t>
            </a:r>
          </a:p>
        </p:txBody>
      </p:sp>
      <p:sp>
        <p:nvSpPr>
          <p:cNvPr id="402436" name="Rectangle 3"/>
          <p:cNvSpPr>
            <a:spLocks noGrp="1" noChangeArrowheads="1"/>
          </p:cNvSpPr>
          <p:nvPr>
            <p:ph type="body" idx="1"/>
          </p:nvPr>
        </p:nvSpPr>
        <p:spPr>
          <a:xfrm>
            <a:off x="1981200" y="2339509"/>
            <a:ext cx="6977063" cy="4781550"/>
          </a:xfrm>
        </p:spPr>
        <p:txBody>
          <a:bodyPr>
            <a:normAutofit/>
          </a:bodyPr>
          <a:lstStyle/>
          <a:p>
            <a:pPr>
              <a:lnSpc>
                <a:spcPct val="90000"/>
              </a:lnSpc>
            </a:pPr>
            <a:r>
              <a:rPr lang="en-US" altLang="en-US" sz="2000" dirty="0" smtClean="0">
                <a:latin typeface="Times New Roman" panose="02020603050405020304" pitchFamily="18" charset="0"/>
                <a:cs typeface="Times New Roman" panose="02020603050405020304" pitchFamily="18" charset="0"/>
              </a:rPr>
              <a:t>Decision analysis</a:t>
            </a:r>
          </a:p>
          <a:p>
            <a:pPr lvl="1">
              <a:lnSpc>
                <a:spcPct val="90000"/>
              </a:lnSpc>
            </a:pPr>
            <a:r>
              <a:rPr lang="en-US" altLang="en-US" sz="2000" dirty="0" smtClean="0">
                <a:latin typeface="Times New Roman" panose="02020603050405020304" pitchFamily="18" charset="0"/>
                <a:cs typeface="Times New Roman" panose="02020603050405020304" pitchFamily="18" charset="0"/>
              </a:rPr>
              <a:t>Components of decision analysis</a:t>
            </a:r>
          </a:p>
          <a:p>
            <a:pPr lvl="1">
              <a:lnSpc>
                <a:spcPct val="90000"/>
              </a:lnSpc>
            </a:pPr>
            <a:r>
              <a:rPr lang="en-US" altLang="en-US" sz="2000" dirty="0" smtClean="0">
                <a:latin typeface="Times New Roman" panose="02020603050405020304" pitchFamily="18" charset="0"/>
                <a:cs typeface="Times New Roman" panose="02020603050405020304" pitchFamily="18" charset="0"/>
              </a:rPr>
              <a:t>Building a tree: Example</a:t>
            </a:r>
          </a:p>
          <a:p>
            <a:pPr lvl="1">
              <a:lnSpc>
                <a:spcPct val="90000"/>
              </a:lnSpc>
            </a:pPr>
            <a:r>
              <a:rPr lang="en-US" altLang="en-US" sz="2000" dirty="0" smtClean="0">
                <a:latin typeface="Times New Roman" panose="02020603050405020304" pitchFamily="18" charset="0"/>
                <a:cs typeface="Times New Roman" panose="02020603050405020304" pitchFamily="18" charset="0"/>
              </a:rPr>
              <a:t>Sensitivity analyses</a:t>
            </a:r>
          </a:p>
          <a:p>
            <a:pPr>
              <a:lnSpc>
                <a:spcPct val="90000"/>
              </a:lnSpc>
            </a:pPr>
            <a:r>
              <a:rPr lang="en-US" altLang="en-US" sz="2000" dirty="0" smtClean="0">
                <a:latin typeface="Times New Roman" panose="02020603050405020304" pitchFamily="18" charset="0"/>
                <a:cs typeface="Times New Roman" panose="02020603050405020304" pitchFamily="18" charset="0"/>
              </a:rPr>
              <a:t>Markov models</a:t>
            </a:r>
          </a:p>
          <a:p>
            <a:pPr lvl="1">
              <a:lnSpc>
                <a:spcPct val="90000"/>
              </a:lnSpc>
            </a:pPr>
            <a:r>
              <a:rPr lang="en-US" altLang="en-US" sz="2000" dirty="0" smtClean="0">
                <a:latin typeface="Times New Roman" panose="02020603050405020304" pitchFamily="18" charset="0"/>
                <a:cs typeface="Times New Roman" panose="02020603050405020304" pitchFamily="18" charset="0"/>
              </a:rPr>
              <a:t>Background</a:t>
            </a:r>
          </a:p>
          <a:p>
            <a:pPr lvl="1">
              <a:lnSpc>
                <a:spcPct val="90000"/>
              </a:lnSpc>
            </a:pPr>
            <a:r>
              <a:rPr lang="en-US" altLang="en-US" sz="2000" dirty="0" smtClean="0">
                <a:latin typeface="Times New Roman" panose="02020603050405020304" pitchFamily="18" charset="0"/>
                <a:cs typeface="Times New Roman" panose="02020603050405020304" pitchFamily="18" charset="0"/>
              </a:rPr>
              <a:t>Constructing the model</a:t>
            </a:r>
          </a:p>
          <a:p>
            <a:pPr lvl="1">
              <a:lnSpc>
                <a:spcPct val="90000"/>
              </a:lnSpc>
            </a:pPr>
            <a:r>
              <a:rPr lang="en-US" altLang="en-US" sz="2000" dirty="0" smtClean="0">
                <a:latin typeface="Times New Roman" panose="02020603050405020304" pitchFamily="18" charset="0"/>
                <a:cs typeface="Times New Roman" panose="02020603050405020304" pitchFamily="18" charset="0"/>
              </a:rPr>
              <a:t>Example</a:t>
            </a:r>
          </a:p>
          <a:p>
            <a:pPr lvl="1">
              <a:lnSpc>
                <a:spcPct val="90000"/>
              </a:lnSpc>
            </a:pPr>
            <a:r>
              <a:rPr lang="en-US" altLang="en-US" sz="2000" dirty="0" smtClean="0">
                <a:latin typeface="Times New Roman" panose="02020603050405020304" pitchFamily="18" charset="0"/>
                <a:cs typeface="Times New Roman" panose="02020603050405020304" pitchFamily="18" charset="0"/>
              </a:rPr>
              <a:t>Monte Carlo simulations</a:t>
            </a:r>
          </a:p>
        </p:txBody>
      </p:sp>
    </p:spTree>
    <p:extLst>
      <p:ext uri="{BB962C8B-B14F-4D97-AF65-F5344CB8AC3E}">
        <p14:creationId xmlns:p14="http://schemas.microsoft.com/office/powerpoint/2010/main" val="6772843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Line 88"/>
          <p:cNvSpPr>
            <a:spLocks noChangeShapeType="1"/>
          </p:cNvSpPr>
          <p:nvPr/>
        </p:nvSpPr>
        <p:spPr bwMode="auto">
          <a:xfrm>
            <a:off x="1857375" y="2433639"/>
            <a:ext cx="0" cy="3411537"/>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47" name="Line 89"/>
          <p:cNvSpPr>
            <a:spLocks noChangeShapeType="1"/>
          </p:cNvSpPr>
          <p:nvPr/>
        </p:nvSpPr>
        <p:spPr bwMode="auto">
          <a:xfrm>
            <a:off x="1870075" y="58324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48" name="Line 90"/>
          <p:cNvSpPr>
            <a:spLocks noChangeShapeType="1"/>
          </p:cNvSpPr>
          <p:nvPr/>
        </p:nvSpPr>
        <p:spPr bwMode="auto">
          <a:xfrm>
            <a:off x="3241675" y="5016501"/>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49" name="Line 91"/>
          <p:cNvSpPr>
            <a:spLocks noChangeShapeType="1"/>
          </p:cNvSpPr>
          <p:nvPr/>
        </p:nvSpPr>
        <p:spPr bwMode="auto">
          <a:xfrm>
            <a:off x="3257550" y="50323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0" name="Line 92"/>
          <p:cNvSpPr>
            <a:spLocks noChangeShapeType="1"/>
          </p:cNvSpPr>
          <p:nvPr/>
        </p:nvSpPr>
        <p:spPr bwMode="auto">
          <a:xfrm>
            <a:off x="3233738" y="6527800"/>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1" name="Line 93"/>
          <p:cNvSpPr>
            <a:spLocks noChangeShapeType="1"/>
          </p:cNvSpPr>
          <p:nvPr/>
        </p:nvSpPr>
        <p:spPr bwMode="auto">
          <a:xfrm>
            <a:off x="4629150" y="4551363"/>
            <a:ext cx="0" cy="12128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2" name="Line 94"/>
          <p:cNvSpPr>
            <a:spLocks noChangeShapeType="1"/>
          </p:cNvSpPr>
          <p:nvPr/>
        </p:nvSpPr>
        <p:spPr bwMode="auto">
          <a:xfrm>
            <a:off x="4632325" y="45545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3" name="Line 95"/>
          <p:cNvSpPr>
            <a:spLocks noChangeShapeType="1"/>
          </p:cNvSpPr>
          <p:nvPr/>
        </p:nvSpPr>
        <p:spPr bwMode="auto">
          <a:xfrm>
            <a:off x="4621213" y="574198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4" name="Line 96"/>
          <p:cNvSpPr>
            <a:spLocks noChangeShapeType="1"/>
          </p:cNvSpPr>
          <p:nvPr/>
        </p:nvSpPr>
        <p:spPr bwMode="auto">
          <a:xfrm>
            <a:off x="1847850" y="2451100"/>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5" name="Line 97"/>
          <p:cNvSpPr>
            <a:spLocks noChangeShapeType="1"/>
          </p:cNvSpPr>
          <p:nvPr/>
        </p:nvSpPr>
        <p:spPr bwMode="auto">
          <a:xfrm>
            <a:off x="3219450" y="1635126"/>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6" name="Line 98"/>
          <p:cNvSpPr>
            <a:spLocks noChangeShapeType="1"/>
          </p:cNvSpPr>
          <p:nvPr/>
        </p:nvSpPr>
        <p:spPr bwMode="auto">
          <a:xfrm>
            <a:off x="3222626" y="1639888"/>
            <a:ext cx="349726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7" name="Line 99"/>
          <p:cNvSpPr>
            <a:spLocks noChangeShapeType="1"/>
          </p:cNvSpPr>
          <p:nvPr/>
        </p:nvSpPr>
        <p:spPr bwMode="auto">
          <a:xfrm>
            <a:off x="3211513" y="314642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8" name="Line 100"/>
          <p:cNvSpPr>
            <a:spLocks noChangeShapeType="1"/>
          </p:cNvSpPr>
          <p:nvPr/>
        </p:nvSpPr>
        <p:spPr bwMode="auto">
          <a:xfrm>
            <a:off x="4584700" y="2430463"/>
            <a:ext cx="0" cy="12128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59" name="Line 101"/>
          <p:cNvSpPr>
            <a:spLocks noChangeShapeType="1"/>
          </p:cNvSpPr>
          <p:nvPr/>
        </p:nvSpPr>
        <p:spPr bwMode="auto">
          <a:xfrm>
            <a:off x="4600575" y="24463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0" name="Line 102"/>
          <p:cNvSpPr>
            <a:spLocks noChangeShapeType="1"/>
          </p:cNvSpPr>
          <p:nvPr/>
        </p:nvSpPr>
        <p:spPr bwMode="auto">
          <a:xfrm>
            <a:off x="4576763" y="362108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1" name="Line 103"/>
          <p:cNvSpPr>
            <a:spLocks noChangeShapeType="1"/>
          </p:cNvSpPr>
          <p:nvPr/>
        </p:nvSpPr>
        <p:spPr bwMode="auto">
          <a:xfrm>
            <a:off x="6681788" y="3427413"/>
            <a:ext cx="939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2" name="Line 104"/>
          <p:cNvSpPr>
            <a:spLocks noChangeShapeType="1"/>
          </p:cNvSpPr>
          <p:nvPr/>
        </p:nvSpPr>
        <p:spPr bwMode="auto">
          <a:xfrm>
            <a:off x="7769225" y="2786064"/>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3" name="Line 105"/>
          <p:cNvSpPr>
            <a:spLocks noChangeShapeType="1"/>
          </p:cNvSpPr>
          <p:nvPr/>
        </p:nvSpPr>
        <p:spPr bwMode="auto">
          <a:xfrm>
            <a:off x="7785100" y="28019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4" name="Line 106"/>
          <p:cNvSpPr>
            <a:spLocks noChangeShapeType="1"/>
          </p:cNvSpPr>
          <p:nvPr/>
        </p:nvSpPr>
        <p:spPr bwMode="auto">
          <a:xfrm>
            <a:off x="7761288" y="4297363"/>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5" name="Line 107"/>
          <p:cNvSpPr>
            <a:spLocks noChangeShapeType="1"/>
          </p:cNvSpPr>
          <p:nvPr/>
        </p:nvSpPr>
        <p:spPr bwMode="auto">
          <a:xfrm>
            <a:off x="9142413" y="2430464"/>
            <a:ext cx="0" cy="1076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6" name="Line 108"/>
          <p:cNvSpPr>
            <a:spLocks noChangeShapeType="1"/>
          </p:cNvSpPr>
          <p:nvPr/>
        </p:nvSpPr>
        <p:spPr bwMode="auto">
          <a:xfrm>
            <a:off x="9148763" y="2447925"/>
            <a:ext cx="963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7" name="Line 109"/>
          <p:cNvSpPr>
            <a:spLocks noChangeShapeType="1"/>
          </p:cNvSpPr>
          <p:nvPr/>
        </p:nvSpPr>
        <p:spPr bwMode="auto">
          <a:xfrm>
            <a:off x="9148764" y="3511550"/>
            <a:ext cx="10509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8" name="Line 110"/>
          <p:cNvSpPr>
            <a:spLocks noChangeShapeType="1"/>
          </p:cNvSpPr>
          <p:nvPr/>
        </p:nvSpPr>
        <p:spPr bwMode="auto">
          <a:xfrm>
            <a:off x="6696075" y="1208089"/>
            <a:ext cx="0" cy="22256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69" name="Line 111"/>
          <p:cNvSpPr>
            <a:spLocks noChangeShapeType="1"/>
          </p:cNvSpPr>
          <p:nvPr/>
        </p:nvSpPr>
        <p:spPr bwMode="auto">
          <a:xfrm>
            <a:off x="7488238" y="700089"/>
            <a:ext cx="0" cy="10636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0" name="Line 112"/>
          <p:cNvSpPr>
            <a:spLocks noChangeShapeType="1"/>
          </p:cNvSpPr>
          <p:nvPr/>
        </p:nvSpPr>
        <p:spPr bwMode="auto">
          <a:xfrm>
            <a:off x="7504113" y="715963"/>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1" name="Line 113"/>
          <p:cNvSpPr>
            <a:spLocks noChangeShapeType="1"/>
          </p:cNvSpPr>
          <p:nvPr/>
        </p:nvSpPr>
        <p:spPr bwMode="auto">
          <a:xfrm>
            <a:off x="7516813" y="17303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2" name="Line 114"/>
          <p:cNvSpPr>
            <a:spLocks noChangeShapeType="1"/>
          </p:cNvSpPr>
          <p:nvPr/>
        </p:nvSpPr>
        <p:spPr bwMode="auto">
          <a:xfrm>
            <a:off x="8875713" y="371476"/>
            <a:ext cx="0" cy="1076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3" name="Line 115"/>
          <p:cNvSpPr>
            <a:spLocks noChangeShapeType="1"/>
          </p:cNvSpPr>
          <p:nvPr/>
        </p:nvSpPr>
        <p:spPr bwMode="auto">
          <a:xfrm>
            <a:off x="8867776" y="361950"/>
            <a:ext cx="96361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4" name="Line 116"/>
          <p:cNvSpPr>
            <a:spLocks noChangeShapeType="1"/>
          </p:cNvSpPr>
          <p:nvPr/>
        </p:nvSpPr>
        <p:spPr bwMode="auto">
          <a:xfrm>
            <a:off x="8867776" y="1425575"/>
            <a:ext cx="10509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5" name="Line 117"/>
          <p:cNvSpPr>
            <a:spLocks noChangeShapeType="1"/>
          </p:cNvSpPr>
          <p:nvPr/>
        </p:nvSpPr>
        <p:spPr bwMode="auto">
          <a:xfrm>
            <a:off x="6684964" y="1206500"/>
            <a:ext cx="81597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2176" name="Rectangle 118"/>
          <p:cNvSpPr>
            <a:spLocks noChangeArrowheads="1"/>
          </p:cNvSpPr>
          <p:nvPr/>
        </p:nvSpPr>
        <p:spPr bwMode="auto">
          <a:xfrm>
            <a:off x="1671639" y="3990975"/>
            <a:ext cx="420687" cy="420688"/>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77" name="Rectangle 119"/>
          <p:cNvSpPr>
            <a:spLocks noChangeArrowheads="1"/>
          </p:cNvSpPr>
          <p:nvPr/>
        </p:nvSpPr>
        <p:spPr bwMode="auto">
          <a:xfrm>
            <a:off x="6469064" y="1487489"/>
            <a:ext cx="420687" cy="420687"/>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78" name="Oval 120"/>
          <p:cNvSpPr>
            <a:spLocks noChangeArrowheads="1"/>
          </p:cNvSpPr>
          <p:nvPr/>
        </p:nvSpPr>
        <p:spPr bwMode="auto">
          <a:xfrm>
            <a:off x="3044826" y="5646739"/>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79" name="Oval 121"/>
          <p:cNvSpPr>
            <a:spLocks noChangeArrowheads="1"/>
          </p:cNvSpPr>
          <p:nvPr/>
        </p:nvSpPr>
        <p:spPr bwMode="auto">
          <a:xfrm>
            <a:off x="4446589" y="489585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0" name="Oval 122"/>
          <p:cNvSpPr>
            <a:spLocks noChangeArrowheads="1"/>
          </p:cNvSpPr>
          <p:nvPr/>
        </p:nvSpPr>
        <p:spPr bwMode="auto">
          <a:xfrm>
            <a:off x="3036889" y="2278064"/>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1" name="Oval 123"/>
          <p:cNvSpPr>
            <a:spLocks noChangeArrowheads="1"/>
          </p:cNvSpPr>
          <p:nvPr/>
        </p:nvSpPr>
        <p:spPr bwMode="auto">
          <a:xfrm>
            <a:off x="4421189" y="3019426"/>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2" name="Oval 124"/>
          <p:cNvSpPr>
            <a:spLocks noChangeArrowheads="1"/>
          </p:cNvSpPr>
          <p:nvPr/>
        </p:nvSpPr>
        <p:spPr bwMode="auto">
          <a:xfrm>
            <a:off x="7608889" y="3243264"/>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3" name="Oval 125"/>
          <p:cNvSpPr>
            <a:spLocks noChangeArrowheads="1"/>
          </p:cNvSpPr>
          <p:nvPr/>
        </p:nvSpPr>
        <p:spPr bwMode="auto">
          <a:xfrm>
            <a:off x="9002714" y="2662239"/>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4" name="Oval 126"/>
          <p:cNvSpPr>
            <a:spLocks noChangeArrowheads="1"/>
          </p:cNvSpPr>
          <p:nvPr/>
        </p:nvSpPr>
        <p:spPr bwMode="auto">
          <a:xfrm>
            <a:off x="7324726" y="106680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5" name="Oval 127"/>
          <p:cNvSpPr>
            <a:spLocks noChangeArrowheads="1"/>
          </p:cNvSpPr>
          <p:nvPr/>
        </p:nvSpPr>
        <p:spPr bwMode="auto">
          <a:xfrm>
            <a:off x="8709026" y="57150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2186" name="Text Box 128"/>
          <p:cNvSpPr txBox="1">
            <a:spLocks noChangeArrowheads="1"/>
          </p:cNvSpPr>
          <p:nvPr/>
        </p:nvSpPr>
        <p:spPr bwMode="auto">
          <a:xfrm>
            <a:off x="1839913" y="2028826"/>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surgery</a:t>
            </a:r>
          </a:p>
        </p:txBody>
      </p:sp>
      <p:sp>
        <p:nvSpPr>
          <p:cNvPr id="262187" name="Text Box 129"/>
          <p:cNvSpPr txBox="1">
            <a:spLocks noChangeArrowheads="1"/>
          </p:cNvSpPr>
          <p:nvPr/>
        </p:nvSpPr>
        <p:spPr bwMode="auto">
          <a:xfrm>
            <a:off x="1881188" y="5419726"/>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drug</a:t>
            </a:r>
          </a:p>
        </p:txBody>
      </p:sp>
      <p:sp>
        <p:nvSpPr>
          <p:cNvPr id="262188" name="Text Box 130"/>
          <p:cNvSpPr txBox="1">
            <a:spLocks noChangeArrowheads="1"/>
          </p:cNvSpPr>
          <p:nvPr/>
        </p:nvSpPr>
        <p:spPr bwMode="auto">
          <a:xfrm>
            <a:off x="3214689" y="1217614"/>
            <a:ext cx="210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dirty="0">
                <a:solidFill>
                  <a:srgbClr val="7030A0"/>
                </a:solidFill>
              </a:rPr>
              <a:t>disease present</a:t>
            </a:r>
          </a:p>
        </p:txBody>
      </p:sp>
      <p:sp>
        <p:nvSpPr>
          <p:cNvPr id="262189" name="Text Box 131"/>
          <p:cNvSpPr txBox="1">
            <a:spLocks noChangeArrowheads="1"/>
          </p:cNvSpPr>
          <p:nvPr/>
        </p:nvSpPr>
        <p:spPr bwMode="auto">
          <a:xfrm>
            <a:off x="3265488" y="2798764"/>
            <a:ext cx="1116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absent</a:t>
            </a:r>
          </a:p>
        </p:txBody>
      </p:sp>
      <p:sp>
        <p:nvSpPr>
          <p:cNvPr id="262190" name="Text Box 132"/>
          <p:cNvSpPr txBox="1">
            <a:spLocks noChangeArrowheads="1"/>
          </p:cNvSpPr>
          <p:nvPr/>
        </p:nvSpPr>
        <p:spPr bwMode="auto">
          <a:xfrm>
            <a:off x="4635501" y="3270251"/>
            <a:ext cx="1312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dirty="0">
                <a:solidFill>
                  <a:srgbClr val="7030A0"/>
                </a:solidFill>
              </a:rPr>
              <a:t>operative</a:t>
            </a:r>
          </a:p>
          <a:p>
            <a:pPr>
              <a:defRPr/>
            </a:pPr>
            <a:r>
              <a:rPr lang="en-US" sz="2000" b="1" dirty="0">
                <a:solidFill>
                  <a:srgbClr val="7030A0"/>
                </a:solidFill>
              </a:rPr>
              <a:t>death</a:t>
            </a:r>
          </a:p>
        </p:txBody>
      </p:sp>
      <p:sp>
        <p:nvSpPr>
          <p:cNvPr id="262191" name="Text Box 133"/>
          <p:cNvSpPr txBox="1">
            <a:spLocks noChangeArrowheads="1"/>
          </p:cNvSpPr>
          <p:nvPr/>
        </p:nvSpPr>
        <p:spPr bwMode="auto">
          <a:xfrm>
            <a:off x="4598988" y="2020889"/>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2192" name="Text Box 134"/>
          <p:cNvSpPr txBox="1">
            <a:spLocks noChangeArrowheads="1"/>
          </p:cNvSpPr>
          <p:nvPr/>
        </p:nvSpPr>
        <p:spPr bwMode="auto">
          <a:xfrm>
            <a:off x="3306763" y="6156326"/>
            <a:ext cx="1116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absent</a:t>
            </a:r>
          </a:p>
        </p:txBody>
      </p:sp>
      <p:sp>
        <p:nvSpPr>
          <p:cNvPr id="262193" name="Text Box 135"/>
          <p:cNvSpPr txBox="1">
            <a:spLocks noChangeArrowheads="1"/>
          </p:cNvSpPr>
          <p:nvPr/>
        </p:nvSpPr>
        <p:spPr bwMode="auto">
          <a:xfrm>
            <a:off x="3298826" y="4673601"/>
            <a:ext cx="1116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present</a:t>
            </a:r>
          </a:p>
        </p:txBody>
      </p:sp>
      <p:sp>
        <p:nvSpPr>
          <p:cNvPr id="262194" name="Text Box 136"/>
          <p:cNvSpPr txBox="1">
            <a:spLocks noChangeArrowheads="1"/>
          </p:cNvSpPr>
          <p:nvPr/>
        </p:nvSpPr>
        <p:spPr bwMode="auto">
          <a:xfrm>
            <a:off x="4632326" y="5376864"/>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2195" name="Text Box 137"/>
          <p:cNvSpPr txBox="1">
            <a:spLocks noChangeArrowheads="1"/>
          </p:cNvSpPr>
          <p:nvPr/>
        </p:nvSpPr>
        <p:spPr bwMode="auto">
          <a:xfrm>
            <a:off x="4649789" y="4157664"/>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2196" name="Text Box 138"/>
          <p:cNvSpPr txBox="1">
            <a:spLocks noChangeArrowheads="1"/>
          </p:cNvSpPr>
          <p:nvPr/>
        </p:nvSpPr>
        <p:spPr bwMode="auto">
          <a:xfrm>
            <a:off x="7715250" y="2409826"/>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2197" name="Text Box 139"/>
          <p:cNvSpPr txBox="1">
            <a:spLocks noChangeArrowheads="1"/>
          </p:cNvSpPr>
          <p:nvPr/>
        </p:nvSpPr>
        <p:spPr bwMode="auto">
          <a:xfrm>
            <a:off x="7727951" y="3941764"/>
            <a:ext cx="1312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operative</a:t>
            </a:r>
          </a:p>
          <a:p>
            <a:pPr>
              <a:defRPr/>
            </a:pPr>
            <a:r>
              <a:rPr lang="en-US" sz="2000" b="1">
                <a:solidFill>
                  <a:srgbClr val="7030A0"/>
                </a:solidFill>
              </a:rPr>
              <a:t>death</a:t>
            </a:r>
          </a:p>
        </p:txBody>
      </p:sp>
      <p:sp>
        <p:nvSpPr>
          <p:cNvPr id="262198" name="Text Box 140"/>
          <p:cNvSpPr txBox="1">
            <a:spLocks noChangeArrowheads="1"/>
          </p:cNvSpPr>
          <p:nvPr/>
        </p:nvSpPr>
        <p:spPr bwMode="auto">
          <a:xfrm>
            <a:off x="9137651" y="2036764"/>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2199" name="Text Box 141"/>
          <p:cNvSpPr txBox="1">
            <a:spLocks noChangeArrowheads="1"/>
          </p:cNvSpPr>
          <p:nvPr/>
        </p:nvSpPr>
        <p:spPr bwMode="auto">
          <a:xfrm>
            <a:off x="9158289" y="3108326"/>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2200" name="Text Box 142"/>
          <p:cNvSpPr txBox="1">
            <a:spLocks noChangeArrowheads="1"/>
          </p:cNvSpPr>
          <p:nvPr/>
        </p:nvSpPr>
        <p:spPr bwMode="auto">
          <a:xfrm>
            <a:off x="8899526" y="1019176"/>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2201" name="Text Box 143"/>
          <p:cNvSpPr txBox="1">
            <a:spLocks noChangeArrowheads="1"/>
          </p:cNvSpPr>
          <p:nvPr/>
        </p:nvSpPr>
        <p:spPr bwMode="auto">
          <a:xfrm>
            <a:off x="8847139" y="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2202" name="Text Box 144"/>
          <p:cNvSpPr txBox="1">
            <a:spLocks noChangeArrowheads="1"/>
          </p:cNvSpPr>
          <p:nvPr/>
        </p:nvSpPr>
        <p:spPr bwMode="auto">
          <a:xfrm>
            <a:off x="7473950" y="300039"/>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2203" name="Text Box 145"/>
          <p:cNvSpPr txBox="1">
            <a:spLocks noChangeArrowheads="1"/>
          </p:cNvSpPr>
          <p:nvPr/>
        </p:nvSpPr>
        <p:spPr bwMode="auto">
          <a:xfrm>
            <a:off x="7485063" y="1374776"/>
            <a:ext cx="1312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operative</a:t>
            </a:r>
          </a:p>
          <a:p>
            <a:pPr>
              <a:defRPr/>
            </a:pPr>
            <a:r>
              <a:rPr lang="en-US" sz="2000" b="1">
                <a:solidFill>
                  <a:srgbClr val="7030A0"/>
                </a:solidFill>
              </a:rPr>
              <a:t>death</a:t>
            </a:r>
          </a:p>
        </p:txBody>
      </p:sp>
      <p:sp>
        <p:nvSpPr>
          <p:cNvPr id="262204" name="Text Box 146"/>
          <p:cNvSpPr txBox="1">
            <a:spLocks noChangeArrowheads="1"/>
          </p:cNvSpPr>
          <p:nvPr/>
        </p:nvSpPr>
        <p:spPr bwMode="auto">
          <a:xfrm>
            <a:off x="6686551" y="860426"/>
            <a:ext cx="720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try</a:t>
            </a:r>
          </a:p>
          <a:p>
            <a:pPr>
              <a:defRPr/>
            </a:pPr>
            <a:r>
              <a:rPr lang="en-US" sz="2000" b="1">
                <a:solidFill>
                  <a:srgbClr val="7030A0"/>
                </a:solidFill>
              </a:rPr>
              <a:t>cure</a:t>
            </a:r>
          </a:p>
        </p:txBody>
      </p:sp>
      <p:sp>
        <p:nvSpPr>
          <p:cNvPr id="262205" name="Text Box 147"/>
          <p:cNvSpPr txBox="1">
            <a:spLocks noChangeArrowheads="1"/>
          </p:cNvSpPr>
          <p:nvPr/>
        </p:nvSpPr>
        <p:spPr bwMode="auto">
          <a:xfrm>
            <a:off x="6643689" y="3032126"/>
            <a:ext cx="105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palliate</a:t>
            </a:r>
          </a:p>
        </p:txBody>
      </p:sp>
    </p:spTree>
    <p:extLst>
      <p:ext uri="{BB962C8B-B14F-4D97-AF65-F5344CB8AC3E}">
        <p14:creationId xmlns:p14="http://schemas.microsoft.com/office/powerpoint/2010/main" val="37679785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Line 2"/>
          <p:cNvSpPr>
            <a:spLocks noChangeShapeType="1"/>
          </p:cNvSpPr>
          <p:nvPr/>
        </p:nvSpPr>
        <p:spPr bwMode="auto">
          <a:xfrm>
            <a:off x="1857375" y="2433639"/>
            <a:ext cx="0" cy="3411537"/>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1" name="Line 3"/>
          <p:cNvSpPr>
            <a:spLocks noChangeShapeType="1"/>
          </p:cNvSpPr>
          <p:nvPr/>
        </p:nvSpPr>
        <p:spPr bwMode="auto">
          <a:xfrm>
            <a:off x="1870075" y="58324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2" name="Line 4"/>
          <p:cNvSpPr>
            <a:spLocks noChangeShapeType="1"/>
          </p:cNvSpPr>
          <p:nvPr/>
        </p:nvSpPr>
        <p:spPr bwMode="auto">
          <a:xfrm>
            <a:off x="3241675" y="5016501"/>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3" name="Line 5"/>
          <p:cNvSpPr>
            <a:spLocks noChangeShapeType="1"/>
          </p:cNvSpPr>
          <p:nvPr/>
        </p:nvSpPr>
        <p:spPr bwMode="auto">
          <a:xfrm>
            <a:off x="3257550" y="50323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4" name="Line 6"/>
          <p:cNvSpPr>
            <a:spLocks noChangeShapeType="1"/>
          </p:cNvSpPr>
          <p:nvPr/>
        </p:nvSpPr>
        <p:spPr bwMode="auto">
          <a:xfrm>
            <a:off x="3233738" y="6527800"/>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5" name="Line 7"/>
          <p:cNvSpPr>
            <a:spLocks noChangeShapeType="1"/>
          </p:cNvSpPr>
          <p:nvPr/>
        </p:nvSpPr>
        <p:spPr bwMode="auto">
          <a:xfrm>
            <a:off x="4629150" y="4551363"/>
            <a:ext cx="0" cy="12128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6" name="Line 8"/>
          <p:cNvSpPr>
            <a:spLocks noChangeShapeType="1"/>
          </p:cNvSpPr>
          <p:nvPr/>
        </p:nvSpPr>
        <p:spPr bwMode="auto">
          <a:xfrm>
            <a:off x="4632325" y="45545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7" name="Line 9"/>
          <p:cNvSpPr>
            <a:spLocks noChangeShapeType="1"/>
          </p:cNvSpPr>
          <p:nvPr/>
        </p:nvSpPr>
        <p:spPr bwMode="auto">
          <a:xfrm>
            <a:off x="4621213" y="574198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8" name="Line 10"/>
          <p:cNvSpPr>
            <a:spLocks noChangeShapeType="1"/>
          </p:cNvSpPr>
          <p:nvPr/>
        </p:nvSpPr>
        <p:spPr bwMode="auto">
          <a:xfrm>
            <a:off x="1847850" y="2451100"/>
            <a:ext cx="1384300" cy="0"/>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79" name="Line 11"/>
          <p:cNvSpPr>
            <a:spLocks noChangeShapeType="1"/>
          </p:cNvSpPr>
          <p:nvPr/>
        </p:nvSpPr>
        <p:spPr bwMode="auto">
          <a:xfrm>
            <a:off x="3219450" y="1635126"/>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0" name="Line 12"/>
          <p:cNvSpPr>
            <a:spLocks noChangeShapeType="1"/>
          </p:cNvSpPr>
          <p:nvPr/>
        </p:nvSpPr>
        <p:spPr bwMode="auto">
          <a:xfrm>
            <a:off x="3222626" y="1639888"/>
            <a:ext cx="3497263" cy="0"/>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1" name="Line 13"/>
          <p:cNvSpPr>
            <a:spLocks noChangeShapeType="1"/>
          </p:cNvSpPr>
          <p:nvPr/>
        </p:nvSpPr>
        <p:spPr bwMode="auto">
          <a:xfrm>
            <a:off x="3211513" y="314642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2" name="Line 14"/>
          <p:cNvSpPr>
            <a:spLocks noChangeShapeType="1"/>
          </p:cNvSpPr>
          <p:nvPr/>
        </p:nvSpPr>
        <p:spPr bwMode="auto">
          <a:xfrm>
            <a:off x="4584700" y="2430463"/>
            <a:ext cx="0" cy="12128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3" name="Line 15"/>
          <p:cNvSpPr>
            <a:spLocks noChangeShapeType="1"/>
          </p:cNvSpPr>
          <p:nvPr/>
        </p:nvSpPr>
        <p:spPr bwMode="auto">
          <a:xfrm>
            <a:off x="4600575" y="24463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4" name="Line 16"/>
          <p:cNvSpPr>
            <a:spLocks noChangeShapeType="1"/>
          </p:cNvSpPr>
          <p:nvPr/>
        </p:nvSpPr>
        <p:spPr bwMode="auto">
          <a:xfrm>
            <a:off x="4576763" y="362108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5" name="Line 17"/>
          <p:cNvSpPr>
            <a:spLocks noChangeShapeType="1"/>
          </p:cNvSpPr>
          <p:nvPr/>
        </p:nvSpPr>
        <p:spPr bwMode="auto">
          <a:xfrm>
            <a:off x="6681788" y="3427413"/>
            <a:ext cx="939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6" name="Line 18"/>
          <p:cNvSpPr>
            <a:spLocks noChangeShapeType="1"/>
          </p:cNvSpPr>
          <p:nvPr/>
        </p:nvSpPr>
        <p:spPr bwMode="auto">
          <a:xfrm>
            <a:off x="7769225" y="2786064"/>
            <a:ext cx="0" cy="15335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7" name="Line 19"/>
          <p:cNvSpPr>
            <a:spLocks noChangeShapeType="1"/>
          </p:cNvSpPr>
          <p:nvPr/>
        </p:nvSpPr>
        <p:spPr bwMode="auto">
          <a:xfrm>
            <a:off x="7785100" y="2801938"/>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8" name="Line 20"/>
          <p:cNvSpPr>
            <a:spLocks noChangeShapeType="1"/>
          </p:cNvSpPr>
          <p:nvPr/>
        </p:nvSpPr>
        <p:spPr bwMode="auto">
          <a:xfrm>
            <a:off x="7761288" y="4297363"/>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89" name="Line 21"/>
          <p:cNvSpPr>
            <a:spLocks noChangeShapeType="1"/>
          </p:cNvSpPr>
          <p:nvPr/>
        </p:nvSpPr>
        <p:spPr bwMode="auto">
          <a:xfrm>
            <a:off x="9142413" y="2430464"/>
            <a:ext cx="0" cy="1076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0" name="Line 22"/>
          <p:cNvSpPr>
            <a:spLocks noChangeShapeType="1"/>
          </p:cNvSpPr>
          <p:nvPr/>
        </p:nvSpPr>
        <p:spPr bwMode="auto">
          <a:xfrm>
            <a:off x="9148763" y="2447925"/>
            <a:ext cx="963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1" name="Line 23"/>
          <p:cNvSpPr>
            <a:spLocks noChangeShapeType="1"/>
          </p:cNvSpPr>
          <p:nvPr/>
        </p:nvSpPr>
        <p:spPr bwMode="auto">
          <a:xfrm>
            <a:off x="9148764" y="3511550"/>
            <a:ext cx="10509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2" name="Line 24"/>
          <p:cNvSpPr>
            <a:spLocks noChangeShapeType="1"/>
          </p:cNvSpPr>
          <p:nvPr/>
        </p:nvSpPr>
        <p:spPr bwMode="auto">
          <a:xfrm>
            <a:off x="6696075" y="1208089"/>
            <a:ext cx="0" cy="22256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3" name="Line 25"/>
          <p:cNvSpPr>
            <a:spLocks noChangeShapeType="1"/>
          </p:cNvSpPr>
          <p:nvPr/>
        </p:nvSpPr>
        <p:spPr bwMode="auto">
          <a:xfrm>
            <a:off x="7488238" y="700089"/>
            <a:ext cx="0" cy="10636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4" name="Line 26"/>
          <p:cNvSpPr>
            <a:spLocks noChangeShapeType="1"/>
          </p:cNvSpPr>
          <p:nvPr/>
        </p:nvSpPr>
        <p:spPr bwMode="auto">
          <a:xfrm>
            <a:off x="7504113" y="715963"/>
            <a:ext cx="1384300" cy="0"/>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5" name="Line 27"/>
          <p:cNvSpPr>
            <a:spLocks noChangeShapeType="1"/>
          </p:cNvSpPr>
          <p:nvPr/>
        </p:nvSpPr>
        <p:spPr bwMode="auto">
          <a:xfrm>
            <a:off x="7516813" y="1730375"/>
            <a:ext cx="13843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6" name="Line 28"/>
          <p:cNvSpPr>
            <a:spLocks noChangeShapeType="1"/>
          </p:cNvSpPr>
          <p:nvPr/>
        </p:nvSpPr>
        <p:spPr bwMode="auto">
          <a:xfrm>
            <a:off x="8875713" y="371476"/>
            <a:ext cx="0" cy="1076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7" name="Line 29"/>
          <p:cNvSpPr>
            <a:spLocks noChangeShapeType="1"/>
          </p:cNvSpPr>
          <p:nvPr/>
        </p:nvSpPr>
        <p:spPr bwMode="auto">
          <a:xfrm>
            <a:off x="8867776" y="361950"/>
            <a:ext cx="96361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8" name="Line 30"/>
          <p:cNvSpPr>
            <a:spLocks noChangeShapeType="1"/>
          </p:cNvSpPr>
          <p:nvPr/>
        </p:nvSpPr>
        <p:spPr bwMode="auto">
          <a:xfrm>
            <a:off x="8867776" y="1425575"/>
            <a:ext cx="1050925" cy="0"/>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199" name="Line 31"/>
          <p:cNvSpPr>
            <a:spLocks noChangeShapeType="1"/>
          </p:cNvSpPr>
          <p:nvPr/>
        </p:nvSpPr>
        <p:spPr bwMode="auto">
          <a:xfrm>
            <a:off x="6684964" y="1206500"/>
            <a:ext cx="815975" cy="0"/>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200" name="Rectangle 32"/>
          <p:cNvSpPr>
            <a:spLocks noChangeArrowheads="1"/>
          </p:cNvSpPr>
          <p:nvPr/>
        </p:nvSpPr>
        <p:spPr bwMode="auto">
          <a:xfrm>
            <a:off x="1671639" y="3990975"/>
            <a:ext cx="420687" cy="420688"/>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1" name="Rectangle 33"/>
          <p:cNvSpPr>
            <a:spLocks noChangeArrowheads="1"/>
          </p:cNvSpPr>
          <p:nvPr/>
        </p:nvSpPr>
        <p:spPr bwMode="auto">
          <a:xfrm>
            <a:off x="6469064" y="1487489"/>
            <a:ext cx="420687" cy="420687"/>
          </a:xfrm>
          <a:prstGeom prst="rect">
            <a:avLst/>
          </a:prstGeom>
          <a:solidFill>
            <a:schemeClr val="accent1"/>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2" name="Oval 34"/>
          <p:cNvSpPr>
            <a:spLocks noChangeArrowheads="1"/>
          </p:cNvSpPr>
          <p:nvPr/>
        </p:nvSpPr>
        <p:spPr bwMode="auto">
          <a:xfrm>
            <a:off x="3044826" y="5646739"/>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3" name="Oval 35"/>
          <p:cNvSpPr>
            <a:spLocks noChangeArrowheads="1"/>
          </p:cNvSpPr>
          <p:nvPr/>
        </p:nvSpPr>
        <p:spPr bwMode="auto">
          <a:xfrm>
            <a:off x="4446589" y="489585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4" name="Oval 36"/>
          <p:cNvSpPr>
            <a:spLocks noChangeArrowheads="1"/>
          </p:cNvSpPr>
          <p:nvPr/>
        </p:nvSpPr>
        <p:spPr bwMode="auto">
          <a:xfrm>
            <a:off x="3036889" y="2278064"/>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5" name="Oval 37"/>
          <p:cNvSpPr>
            <a:spLocks noChangeArrowheads="1"/>
          </p:cNvSpPr>
          <p:nvPr/>
        </p:nvSpPr>
        <p:spPr bwMode="auto">
          <a:xfrm>
            <a:off x="4421189" y="3019426"/>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6" name="Oval 38"/>
          <p:cNvSpPr>
            <a:spLocks noChangeArrowheads="1"/>
          </p:cNvSpPr>
          <p:nvPr/>
        </p:nvSpPr>
        <p:spPr bwMode="auto">
          <a:xfrm>
            <a:off x="7608889" y="3243264"/>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7" name="Oval 39"/>
          <p:cNvSpPr>
            <a:spLocks noChangeArrowheads="1"/>
          </p:cNvSpPr>
          <p:nvPr/>
        </p:nvSpPr>
        <p:spPr bwMode="auto">
          <a:xfrm>
            <a:off x="9002714" y="2662239"/>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8" name="Oval 40"/>
          <p:cNvSpPr>
            <a:spLocks noChangeArrowheads="1"/>
          </p:cNvSpPr>
          <p:nvPr/>
        </p:nvSpPr>
        <p:spPr bwMode="auto">
          <a:xfrm>
            <a:off x="7324726" y="106680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09" name="Oval 41"/>
          <p:cNvSpPr>
            <a:spLocks noChangeArrowheads="1"/>
          </p:cNvSpPr>
          <p:nvPr/>
        </p:nvSpPr>
        <p:spPr bwMode="auto">
          <a:xfrm>
            <a:off x="8709026" y="571501"/>
            <a:ext cx="333375" cy="333375"/>
          </a:xfrm>
          <a:prstGeom prst="ellipse">
            <a:avLst/>
          </a:prstGeom>
          <a:solidFill>
            <a:schemeClr val="accent1"/>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a-IR" sz="1400" b="1" i="1">
              <a:solidFill>
                <a:srgbClr val="7030A0"/>
              </a:solidFill>
              <a:latin typeface="Times New Roman" pitchFamily="18" charset="0"/>
            </a:endParaRPr>
          </a:p>
        </p:txBody>
      </p:sp>
      <p:sp>
        <p:nvSpPr>
          <p:cNvPr id="263210" name="Text Box 42"/>
          <p:cNvSpPr txBox="1">
            <a:spLocks noChangeArrowheads="1"/>
          </p:cNvSpPr>
          <p:nvPr/>
        </p:nvSpPr>
        <p:spPr bwMode="auto">
          <a:xfrm>
            <a:off x="1839913" y="2028826"/>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surgery</a:t>
            </a:r>
          </a:p>
        </p:txBody>
      </p:sp>
      <p:sp>
        <p:nvSpPr>
          <p:cNvPr id="263211" name="Text Box 43"/>
          <p:cNvSpPr txBox="1">
            <a:spLocks noChangeArrowheads="1"/>
          </p:cNvSpPr>
          <p:nvPr/>
        </p:nvSpPr>
        <p:spPr bwMode="auto">
          <a:xfrm>
            <a:off x="1881188" y="5419726"/>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drug</a:t>
            </a:r>
          </a:p>
        </p:txBody>
      </p:sp>
      <p:sp>
        <p:nvSpPr>
          <p:cNvPr id="263212" name="Text Box 44"/>
          <p:cNvSpPr txBox="1">
            <a:spLocks noChangeArrowheads="1"/>
          </p:cNvSpPr>
          <p:nvPr/>
        </p:nvSpPr>
        <p:spPr bwMode="auto">
          <a:xfrm>
            <a:off x="3214689" y="1217614"/>
            <a:ext cx="2103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 present</a:t>
            </a:r>
          </a:p>
        </p:txBody>
      </p:sp>
      <p:sp>
        <p:nvSpPr>
          <p:cNvPr id="263213" name="Text Box 45"/>
          <p:cNvSpPr txBox="1">
            <a:spLocks noChangeArrowheads="1"/>
          </p:cNvSpPr>
          <p:nvPr/>
        </p:nvSpPr>
        <p:spPr bwMode="auto">
          <a:xfrm>
            <a:off x="3265488" y="2798764"/>
            <a:ext cx="1116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absent</a:t>
            </a:r>
          </a:p>
        </p:txBody>
      </p:sp>
      <p:sp>
        <p:nvSpPr>
          <p:cNvPr id="263214" name="Text Box 46"/>
          <p:cNvSpPr txBox="1">
            <a:spLocks noChangeArrowheads="1"/>
          </p:cNvSpPr>
          <p:nvPr/>
        </p:nvSpPr>
        <p:spPr bwMode="auto">
          <a:xfrm>
            <a:off x="4635501" y="3270251"/>
            <a:ext cx="1312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operative</a:t>
            </a:r>
          </a:p>
          <a:p>
            <a:pPr>
              <a:defRPr/>
            </a:pPr>
            <a:r>
              <a:rPr lang="en-US" sz="2000" b="1">
                <a:solidFill>
                  <a:srgbClr val="7030A0"/>
                </a:solidFill>
              </a:rPr>
              <a:t>death</a:t>
            </a:r>
          </a:p>
        </p:txBody>
      </p:sp>
      <p:sp>
        <p:nvSpPr>
          <p:cNvPr id="263215" name="Text Box 47"/>
          <p:cNvSpPr txBox="1">
            <a:spLocks noChangeArrowheads="1"/>
          </p:cNvSpPr>
          <p:nvPr/>
        </p:nvSpPr>
        <p:spPr bwMode="auto">
          <a:xfrm>
            <a:off x="4598988" y="2020889"/>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3216" name="Text Box 48"/>
          <p:cNvSpPr txBox="1">
            <a:spLocks noChangeArrowheads="1"/>
          </p:cNvSpPr>
          <p:nvPr/>
        </p:nvSpPr>
        <p:spPr bwMode="auto">
          <a:xfrm>
            <a:off x="3306763" y="6156326"/>
            <a:ext cx="1116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absent</a:t>
            </a:r>
          </a:p>
        </p:txBody>
      </p:sp>
      <p:sp>
        <p:nvSpPr>
          <p:cNvPr id="263217" name="Text Box 49"/>
          <p:cNvSpPr txBox="1">
            <a:spLocks noChangeArrowheads="1"/>
          </p:cNvSpPr>
          <p:nvPr/>
        </p:nvSpPr>
        <p:spPr bwMode="auto">
          <a:xfrm>
            <a:off x="3298826" y="4673601"/>
            <a:ext cx="1116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disease</a:t>
            </a:r>
          </a:p>
          <a:p>
            <a:pPr>
              <a:defRPr/>
            </a:pPr>
            <a:r>
              <a:rPr lang="en-US" sz="2000" b="1">
                <a:solidFill>
                  <a:srgbClr val="7030A0"/>
                </a:solidFill>
              </a:rPr>
              <a:t>present</a:t>
            </a:r>
          </a:p>
        </p:txBody>
      </p:sp>
      <p:sp>
        <p:nvSpPr>
          <p:cNvPr id="263218" name="Text Box 50"/>
          <p:cNvSpPr txBox="1">
            <a:spLocks noChangeArrowheads="1"/>
          </p:cNvSpPr>
          <p:nvPr/>
        </p:nvSpPr>
        <p:spPr bwMode="auto">
          <a:xfrm>
            <a:off x="4632326" y="5376864"/>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3219" name="Text Box 51"/>
          <p:cNvSpPr txBox="1">
            <a:spLocks noChangeArrowheads="1"/>
          </p:cNvSpPr>
          <p:nvPr/>
        </p:nvSpPr>
        <p:spPr bwMode="auto">
          <a:xfrm>
            <a:off x="4649789" y="4157664"/>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3220" name="Text Box 52"/>
          <p:cNvSpPr txBox="1">
            <a:spLocks noChangeArrowheads="1"/>
          </p:cNvSpPr>
          <p:nvPr/>
        </p:nvSpPr>
        <p:spPr bwMode="auto">
          <a:xfrm>
            <a:off x="7715250" y="2409826"/>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3221" name="Text Box 53"/>
          <p:cNvSpPr txBox="1">
            <a:spLocks noChangeArrowheads="1"/>
          </p:cNvSpPr>
          <p:nvPr/>
        </p:nvSpPr>
        <p:spPr bwMode="auto">
          <a:xfrm>
            <a:off x="7727951" y="3941764"/>
            <a:ext cx="1312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operative</a:t>
            </a:r>
          </a:p>
          <a:p>
            <a:pPr>
              <a:defRPr/>
            </a:pPr>
            <a:r>
              <a:rPr lang="en-US" sz="2000" b="1">
                <a:solidFill>
                  <a:srgbClr val="7030A0"/>
                </a:solidFill>
              </a:rPr>
              <a:t>death</a:t>
            </a:r>
          </a:p>
        </p:txBody>
      </p:sp>
      <p:sp>
        <p:nvSpPr>
          <p:cNvPr id="263222" name="Text Box 54"/>
          <p:cNvSpPr txBox="1">
            <a:spLocks noChangeArrowheads="1"/>
          </p:cNvSpPr>
          <p:nvPr/>
        </p:nvSpPr>
        <p:spPr bwMode="auto">
          <a:xfrm>
            <a:off x="9137651" y="2036764"/>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3223" name="Text Box 55"/>
          <p:cNvSpPr txBox="1">
            <a:spLocks noChangeArrowheads="1"/>
          </p:cNvSpPr>
          <p:nvPr/>
        </p:nvSpPr>
        <p:spPr bwMode="auto">
          <a:xfrm>
            <a:off x="9158289" y="3108326"/>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3224" name="Text Box 56"/>
          <p:cNvSpPr txBox="1">
            <a:spLocks noChangeArrowheads="1"/>
          </p:cNvSpPr>
          <p:nvPr/>
        </p:nvSpPr>
        <p:spPr bwMode="auto">
          <a:xfrm>
            <a:off x="8899526" y="1019176"/>
            <a:ext cx="110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no cure</a:t>
            </a:r>
          </a:p>
        </p:txBody>
      </p:sp>
      <p:sp>
        <p:nvSpPr>
          <p:cNvPr id="263225" name="Text Box 57"/>
          <p:cNvSpPr txBox="1">
            <a:spLocks noChangeArrowheads="1"/>
          </p:cNvSpPr>
          <p:nvPr/>
        </p:nvSpPr>
        <p:spPr bwMode="auto">
          <a:xfrm>
            <a:off x="8847139" y="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cure</a:t>
            </a:r>
          </a:p>
        </p:txBody>
      </p:sp>
      <p:sp>
        <p:nvSpPr>
          <p:cNvPr id="263226" name="Text Box 58"/>
          <p:cNvSpPr txBox="1">
            <a:spLocks noChangeArrowheads="1"/>
          </p:cNvSpPr>
          <p:nvPr/>
        </p:nvSpPr>
        <p:spPr bwMode="auto">
          <a:xfrm>
            <a:off x="7473950" y="300039"/>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survive</a:t>
            </a:r>
          </a:p>
        </p:txBody>
      </p:sp>
      <p:sp>
        <p:nvSpPr>
          <p:cNvPr id="263227" name="Text Box 59"/>
          <p:cNvSpPr txBox="1">
            <a:spLocks noChangeArrowheads="1"/>
          </p:cNvSpPr>
          <p:nvPr/>
        </p:nvSpPr>
        <p:spPr bwMode="auto">
          <a:xfrm>
            <a:off x="7485063" y="1374776"/>
            <a:ext cx="1312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operative</a:t>
            </a:r>
          </a:p>
          <a:p>
            <a:pPr>
              <a:defRPr/>
            </a:pPr>
            <a:r>
              <a:rPr lang="en-US" sz="2000" b="1">
                <a:solidFill>
                  <a:srgbClr val="7030A0"/>
                </a:solidFill>
              </a:rPr>
              <a:t>death</a:t>
            </a:r>
          </a:p>
        </p:txBody>
      </p:sp>
      <p:sp>
        <p:nvSpPr>
          <p:cNvPr id="263228" name="Text Box 60"/>
          <p:cNvSpPr txBox="1">
            <a:spLocks noChangeArrowheads="1"/>
          </p:cNvSpPr>
          <p:nvPr/>
        </p:nvSpPr>
        <p:spPr bwMode="auto">
          <a:xfrm>
            <a:off x="6686551" y="860426"/>
            <a:ext cx="720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try</a:t>
            </a:r>
          </a:p>
          <a:p>
            <a:pPr>
              <a:defRPr/>
            </a:pPr>
            <a:r>
              <a:rPr lang="en-US" sz="2000" b="1">
                <a:solidFill>
                  <a:srgbClr val="7030A0"/>
                </a:solidFill>
              </a:rPr>
              <a:t>cure</a:t>
            </a:r>
          </a:p>
        </p:txBody>
      </p:sp>
      <p:sp>
        <p:nvSpPr>
          <p:cNvPr id="263229" name="Text Box 61"/>
          <p:cNvSpPr txBox="1">
            <a:spLocks noChangeArrowheads="1"/>
          </p:cNvSpPr>
          <p:nvPr/>
        </p:nvSpPr>
        <p:spPr bwMode="auto">
          <a:xfrm>
            <a:off x="6643689" y="3032126"/>
            <a:ext cx="105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defRPr/>
            </a:pPr>
            <a:r>
              <a:rPr lang="en-US" sz="2000" b="1">
                <a:solidFill>
                  <a:srgbClr val="7030A0"/>
                </a:solidFill>
              </a:rPr>
              <a:t>palliate</a:t>
            </a:r>
          </a:p>
        </p:txBody>
      </p:sp>
      <p:sp>
        <p:nvSpPr>
          <p:cNvPr id="263230" name="Text Box 62"/>
          <p:cNvSpPr txBox="1">
            <a:spLocks noChangeArrowheads="1"/>
          </p:cNvSpPr>
          <p:nvPr/>
        </p:nvSpPr>
        <p:spPr bwMode="auto">
          <a:xfrm>
            <a:off x="1739900" y="1"/>
            <a:ext cx="464978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sz="2400" b="1">
                <a:solidFill>
                  <a:srgbClr val="7030A0"/>
                </a:solidFill>
              </a:rPr>
              <a:t>Each path through the tree defines a unique potential result. </a:t>
            </a:r>
          </a:p>
        </p:txBody>
      </p:sp>
      <p:sp>
        <p:nvSpPr>
          <p:cNvPr id="263231" name="Text Box 63"/>
          <p:cNvSpPr txBox="1">
            <a:spLocks noChangeArrowheads="1"/>
          </p:cNvSpPr>
          <p:nvPr/>
        </p:nvSpPr>
        <p:spPr bwMode="auto">
          <a:xfrm>
            <a:off x="7002463" y="4854576"/>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b="1">
                <a:solidFill>
                  <a:srgbClr val="7030A0"/>
                </a:solidFill>
              </a:rPr>
              <a:t>1. Decide to operate</a:t>
            </a:r>
          </a:p>
        </p:txBody>
      </p:sp>
      <p:sp>
        <p:nvSpPr>
          <p:cNvPr id="263232" name="Text Box 64"/>
          <p:cNvSpPr txBox="1">
            <a:spLocks noChangeArrowheads="1"/>
          </p:cNvSpPr>
          <p:nvPr/>
        </p:nvSpPr>
        <p:spPr bwMode="auto">
          <a:xfrm>
            <a:off x="7002463" y="5216526"/>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b="1">
                <a:solidFill>
                  <a:srgbClr val="7030A0"/>
                </a:solidFill>
              </a:rPr>
              <a:t>2. Find disease at surgery</a:t>
            </a:r>
          </a:p>
        </p:txBody>
      </p:sp>
      <p:sp>
        <p:nvSpPr>
          <p:cNvPr id="263233" name="Text Box 65"/>
          <p:cNvSpPr txBox="1">
            <a:spLocks noChangeArrowheads="1"/>
          </p:cNvSpPr>
          <p:nvPr/>
        </p:nvSpPr>
        <p:spPr bwMode="auto">
          <a:xfrm>
            <a:off x="7002463" y="5578476"/>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b="1">
                <a:solidFill>
                  <a:srgbClr val="7030A0"/>
                </a:solidFill>
              </a:rPr>
              <a:t>3. Try for surgical cure</a:t>
            </a:r>
          </a:p>
        </p:txBody>
      </p:sp>
      <p:sp>
        <p:nvSpPr>
          <p:cNvPr id="263234" name="Text Box 66"/>
          <p:cNvSpPr txBox="1">
            <a:spLocks noChangeArrowheads="1"/>
          </p:cNvSpPr>
          <p:nvPr/>
        </p:nvSpPr>
        <p:spPr bwMode="auto">
          <a:xfrm>
            <a:off x="7002463" y="5940426"/>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b="1">
                <a:solidFill>
                  <a:srgbClr val="7030A0"/>
                </a:solidFill>
              </a:rPr>
              <a:t>4. Patient survives surgery</a:t>
            </a:r>
          </a:p>
        </p:txBody>
      </p:sp>
      <p:sp>
        <p:nvSpPr>
          <p:cNvPr id="263235" name="Text Box 67"/>
          <p:cNvSpPr txBox="1">
            <a:spLocks noChangeArrowheads="1"/>
          </p:cNvSpPr>
          <p:nvPr/>
        </p:nvSpPr>
        <p:spPr bwMode="auto">
          <a:xfrm>
            <a:off x="7002463" y="6302376"/>
            <a:ext cx="350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en-US" b="1">
                <a:solidFill>
                  <a:srgbClr val="7030A0"/>
                </a:solidFill>
              </a:rPr>
              <a:t>5. Surgery unsuccessful</a:t>
            </a:r>
          </a:p>
        </p:txBody>
      </p:sp>
      <p:sp>
        <p:nvSpPr>
          <p:cNvPr id="263236" name="Line 69"/>
          <p:cNvSpPr>
            <a:spLocks noChangeShapeType="1"/>
          </p:cNvSpPr>
          <p:nvPr/>
        </p:nvSpPr>
        <p:spPr bwMode="auto">
          <a:xfrm flipV="1">
            <a:off x="1857375" y="2433639"/>
            <a:ext cx="0" cy="1570037"/>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237" name="Line 70"/>
          <p:cNvSpPr>
            <a:spLocks noChangeShapeType="1"/>
          </p:cNvSpPr>
          <p:nvPr/>
        </p:nvSpPr>
        <p:spPr bwMode="auto">
          <a:xfrm flipV="1">
            <a:off x="3217863" y="1643064"/>
            <a:ext cx="0" cy="642937"/>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238" name="Line 71"/>
          <p:cNvSpPr>
            <a:spLocks noChangeShapeType="1"/>
          </p:cNvSpPr>
          <p:nvPr/>
        </p:nvSpPr>
        <p:spPr bwMode="auto">
          <a:xfrm flipV="1">
            <a:off x="6700838" y="1211263"/>
            <a:ext cx="0" cy="258762"/>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239" name="Line 72"/>
          <p:cNvSpPr>
            <a:spLocks noChangeShapeType="1"/>
          </p:cNvSpPr>
          <p:nvPr/>
        </p:nvSpPr>
        <p:spPr bwMode="auto">
          <a:xfrm flipV="1">
            <a:off x="7493000" y="715963"/>
            <a:ext cx="0" cy="334962"/>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
        <p:nvSpPr>
          <p:cNvPr id="263240" name="Line 73"/>
          <p:cNvSpPr>
            <a:spLocks noChangeShapeType="1"/>
          </p:cNvSpPr>
          <p:nvPr/>
        </p:nvSpPr>
        <p:spPr bwMode="auto">
          <a:xfrm>
            <a:off x="8875713" y="901701"/>
            <a:ext cx="0" cy="531813"/>
          </a:xfrm>
          <a:prstGeom prst="line">
            <a:avLst/>
          </a:prstGeom>
          <a:noFill/>
          <a:ln w="5715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a-IR">
              <a:solidFill>
                <a:srgbClr val="7030A0"/>
              </a:solidFill>
            </a:endParaRPr>
          </a:p>
        </p:txBody>
      </p:sp>
    </p:spTree>
    <p:extLst>
      <p:ext uri="{BB962C8B-B14F-4D97-AF65-F5344CB8AC3E}">
        <p14:creationId xmlns:p14="http://schemas.microsoft.com/office/powerpoint/2010/main" val="22743048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442" y="804780"/>
            <a:ext cx="7543800" cy="415354"/>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Introduction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146" name="Slide Number Placeholder 2"/>
          <p:cNvSpPr>
            <a:spLocks noGrp="1"/>
          </p:cNvSpPr>
          <p:nvPr>
            <p:ph type="sldNum" sz="quarter" idx="12"/>
          </p:nvPr>
        </p:nvSpPr>
        <p:spPr>
          <a:noFill/>
        </p:spPr>
        <p:txBody>
          <a:bodyPr/>
          <a:lstStyle>
            <a:lvl1pPr>
              <a:spcBef>
                <a:spcPct val="20000"/>
              </a:spcBef>
              <a:buClr>
                <a:schemeClr val="accent1"/>
              </a:buClr>
              <a:buSzPct val="85000"/>
              <a:buFont typeface="Wingdings" panose="05000000000000000000" pitchFamily="2" charset="2"/>
              <a:buChar char="o"/>
              <a:defRPr sz="2100">
                <a:solidFill>
                  <a:schemeClr val="tx2"/>
                </a:solidFill>
                <a:latin typeface="Arial" panose="020B0604020202020204" pitchFamily="34" charset="0"/>
              </a:defRPr>
            </a:lvl1pPr>
            <a:lvl2pPr marL="557213" indent="-214313">
              <a:spcBef>
                <a:spcPct val="20000"/>
              </a:spcBef>
              <a:buClr>
                <a:schemeClr val="accent1"/>
              </a:buClr>
              <a:buSzPct val="70000"/>
              <a:buFont typeface="Wingdings" panose="05000000000000000000" pitchFamily="2" charset="2"/>
              <a:buChar char="n"/>
              <a:defRPr sz="1875">
                <a:solidFill>
                  <a:schemeClr val="tx2"/>
                </a:solidFill>
                <a:latin typeface="Arial" panose="020B0604020202020204" pitchFamily="34" charset="0"/>
              </a:defRPr>
            </a:lvl2pPr>
            <a:lvl3pPr marL="857250" indent="-171450">
              <a:spcBef>
                <a:spcPct val="20000"/>
              </a:spcBef>
              <a:buClr>
                <a:schemeClr val="accent1"/>
              </a:buClr>
              <a:buSzPct val="70000"/>
              <a:buFont typeface="Wingdings" panose="05000000000000000000" pitchFamily="2" charset="2"/>
              <a:buChar char="p"/>
              <a:defRPr sz="1650">
                <a:solidFill>
                  <a:schemeClr val="tx2"/>
                </a:solidFill>
                <a:latin typeface="Arial" panose="020B0604020202020204" pitchFamily="34" charset="0"/>
              </a:defRPr>
            </a:lvl3pPr>
            <a:lvl4pPr marL="1200150" indent="-171450">
              <a:spcBef>
                <a:spcPct val="20000"/>
              </a:spcBef>
              <a:buClr>
                <a:schemeClr val="accent1"/>
              </a:buClr>
              <a:buSzPct val="70000"/>
              <a:buFont typeface="Wingdings" panose="05000000000000000000" pitchFamily="2" charset="2"/>
              <a:buChar char="n"/>
              <a:defRPr sz="1500">
                <a:solidFill>
                  <a:schemeClr val="tx2"/>
                </a:solidFill>
                <a:latin typeface="Arial" panose="020B0604020202020204" pitchFamily="34" charset="0"/>
              </a:defRPr>
            </a:lvl4pPr>
            <a:lvl5pPr marL="1543050" indent="-171450">
              <a:spcBef>
                <a:spcPct val="20000"/>
              </a:spcBef>
              <a:buClr>
                <a:schemeClr val="accent1"/>
              </a:buClr>
              <a:buSzPct val="70000"/>
              <a:buFont typeface="Wingdings" panose="05000000000000000000" pitchFamily="2" charset="2"/>
              <a:buChar char="o"/>
              <a:defRPr sz="1500">
                <a:solidFill>
                  <a:schemeClr val="tx2"/>
                </a:solidFill>
                <a:latin typeface="Arial" panose="020B0604020202020204" pitchFamily="34" charset="0"/>
              </a:defRPr>
            </a:lvl5pPr>
            <a:lvl6pPr marL="1885950" indent="-171450" eaLnBrk="0" fontAlgn="base" hangingPunct="0">
              <a:spcBef>
                <a:spcPct val="20000"/>
              </a:spcBef>
              <a:spcAft>
                <a:spcPct val="0"/>
              </a:spcAft>
              <a:buClr>
                <a:schemeClr val="accent1"/>
              </a:buClr>
              <a:buSzPct val="70000"/>
              <a:buFont typeface="Wingdings" panose="05000000000000000000" pitchFamily="2" charset="2"/>
              <a:buChar char="o"/>
              <a:defRPr sz="1500">
                <a:solidFill>
                  <a:schemeClr val="tx2"/>
                </a:solidFill>
                <a:latin typeface="Arial" panose="020B0604020202020204" pitchFamily="34" charset="0"/>
              </a:defRPr>
            </a:lvl6pPr>
            <a:lvl7pPr marL="2228850" indent="-171450" eaLnBrk="0" fontAlgn="base" hangingPunct="0">
              <a:spcBef>
                <a:spcPct val="20000"/>
              </a:spcBef>
              <a:spcAft>
                <a:spcPct val="0"/>
              </a:spcAft>
              <a:buClr>
                <a:schemeClr val="accent1"/>
              </a:buClr>
              <a:buSzPct val="70000"/>
              <a:buFont typeface="Wingdings" panose="05000000000000000000" pitchFamily="2" charset="2"/>
              <a:buChar char="o"/>
              <a:defRPr sz="1500">
                <a:solidFill>
                  <a:schemeClr val="tx2"/>
                </a:solidFill>
                <a:latin typeface="Arial" panose="020B0604020202020204" pitchFamily="34" charset="0"/>
              </a:defRPr>
            </a:lvl7pPr>
            <a:lvl8pPr marL="2571750" indent="-171450" eaLnBrk="0" fontAlgn="base" hangingPunct="0">
              <a:spcBef>
                <a:spcPct val="20000"/>
              </a:spcBef>
              <a:spcAft>
                <a:spcPct val="0"/>
              </a:spcAft>
              <a:buClr>
                <a:schemeClr val="accent1"/>
              </a:buClr>
              <a:buSzPct val="70000"/>
              <a:buFont typeface="Wingdings" panose="05000000000000000000" pitchFamily="2" charset="2"/>
              <a:buChar char="o"/>
              <a:defRPr sz="1500">
                <a:solidFill>
                  <a:schemeClr val="tx2"/>
                </a:solidFill>
                <a:latin typeface="Arial" panose="020B0604020202020204" pitchFamily="34" charset="0"/>
              </a:defRPr>
            </a:lvl8pPr>
            <a:lvl9pPr marL="2914650" indent="-171450" eaLnBrk="0" fontAlgn="base" hangingPunct="0">
              <a:spcBef>
                <a:spcPct val="20000"/>
              </a:spcBef>
              <a:spcAft>
                <a:spcPct val="0"/>
              </a:spcAft>
              <a:buClr>
                <a:schemeClr val="accent1"/>
              </a:buClr>
              <a:buSzPct val="70000"/>
              <a:buFont typeface="Wingdings" panose="05000000000000000000" pitchFamily="2" charset="2"/>
              <a:buChar char="o"/>
              <a:defRPr sz="1500">
                <a:solidFill>
                  <a:schemeClr val="tx2"/>
                </a:solidFill>
                <a:latin typeface="Arial" panose="020B0604020202020204" pitchFamily="34" charset="0"/>
              </a:defRPr>
            </a:lvl9pPr>
          </a:lstStyle>
          <a:p>
            <a:pPr>
              <a:spcBef>
                <a:spcPct val="0"/>
              </a:spcBef>
              <a:buClrTx/>
              <a:buSzTx/>
              <a:buFontTx/>
              <a:buNone/>
            </a:pPr>
            <a:fld id="{60685058-3626-4752-B956-055A7333570B}" type="slidenum">
              <a:rPr lang="en-US" altLang="fa-IR" sz="900"/>
              <a:pPr>
                <a:spcBef>
                  <a:spcPct val="0"/>
                </a:spcBef>
                <a:buClrTx/>
                <a:buSzTx/>
                <a:buFontTx/>
                <a:buNone/>
              </a:pPr>
              <a:t>2</a:t>
            </a:fld>
            <a:endParaRPr lang="en-US" altLang="fa-IR" sz="900"/>
          </a:p>
        </p:txBody>
      </p:sp>
      <p:sp>
        <p:nvSpPr>
          <p:cNvPr id="6147" name="Text Box 2"/>
          <p:cNvSpPr txBox="1">
            <a:spLocks noChangeArrowheads="1"/>
          </p:cNvSpPr>
          <p:nvPr/>
        </p:nvSpPr>
        <p:spPr bwMode="auto">
          <a:xfrm>
            <a:off x="6573342" y="2371165"/>
            <a:ext cx="4617397"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ctr">
              <a:spcBef>
                <a:spcPct val="50000"/>
              </a:spcBef>
              <a:buClrTx/>
              <a:buSzTx/>
              <a:buFontTx/>
              <a:buNone/>
            </a:pPr>
            <a:r>
              <a:rPr lang="en-US" altLang="fa-IR" sz="2100" b="1" dirty="0">
                <a:solidFill>
                  <a:srgbClr val="7030A0"/>
                </a:solidFill>
                <a:latin typeface="Times New Roman" panose="02020603050405020304" pitchFamily="18" charset="0"/>
                <a:cs typeface="Times New Roman" panose="02020603050405020304" pitchFamily="18" charset="0"/>
              </a:rPr>
              <a:t>WORLD HEALTH ORGANIZATION</a:t>
            </a:r>
          </a:p>
          <a:p>
            <a:pPr algn="ctr">
              <a:spcBef>
                <a:spcPct val="50000"/>
              </a:spcBef>
              <a:buClrTx/>
              <a:buSzTx/>
              <a:buFontTx/>
              <a:buNone/>
            </a:pPr>
            <a:r>
              <a:rPr lang="en-US" sz="2100" spc="-38" dirty="0">
                <a:solidFill>
                  <a:schemeClr val="tx1"/>
                </a:solidFill>
                <a:latin typeface="Times New Roman" panose="02020603050405020304" pitchFamily="18" charset="0"/>
                <a:cs typeface="Times New Roman" panose="02020603050405020304" pitchFamily="18" charset="0"/>
              </a:rPr>
              <a:t>The number of road traffic deaths continues to climb, reaching 1.35 million in 2016 </a:t>
            </a:r>
          </a:p>
          <a:p>
            <a:pPr algn="ctr">
              <a:spcBef>
                <a:spcPct val="50000"/>
              </a:spcBef>
              <a:buClrTx/>
              <a:buSzTx/>
              <a:buFontTx/>
              <a:buNone/>
            </a:pPr>
            <a:r>
              <a:rPr lang="en-US" sz="2100" dirty="0">
                <a:solidFill>
                  <a:srgbClr val="0070C0"/>
                </a:solidFill>
                <a:latin typeface="Times New Roman" panose="02020603050405020304" pitchFamily="18" charset="0"/>
                <a:cs typeface="Times New Roman" panose="02020603050405020304" pitchFamily="18" charset="0"/>
              </a:rPr>
              <a:t>latest study in 2019 : </a:t>
            </a:r>
          </a:p>
          <a:p>
            <a:pPr algn="just">
              <a:buNone/>
            </a:pPr>
            <a:r>
              <a:rPr lang="en-US" sz="1500" dirty="0">
                <a:solidFill>
                  <a:schemeClr val="tx1"/>
                </a:solidFill>
              </a:rPr>
              <a:t>Road Traffic injuries will cost the world economy US$1·8 trillion (constant 2010 US$) in 2015–30,which is equivalent to an annual tax of 0·12% on global gross domestic product. </a:t>
            </a:r>
          </a:p>
          <a:p>
            <a:pPr algn="ctr">
              <a:spcBef>
                <a:spcPct val="50000"/>
              </a:spcBef>
              <a:buClrTx/>
              <a:buSzTx/>
              <a:buFontTx/>
              <a:buNone/>
            </a:pPr>
            <a:r>
              <a:rPr lang="en-US" altLang="fa-IR" sz="2100" b="1" dirty="0">
                <a:solidFill>
                  <a:srgbClr val="7030A0"/>
                </a:solidFill>
              </a:rPr>
              <a:t>ROAD SAFETY IS NO ACCIDENT</a:t>
            </a:r>
          </a:p>
        </p:txBody>
      </p:sp>
      <p:pic>
        <p:nvPicPr>
          <p:cNvPr id="61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86" y="2259106"/>
            <a:ext cx="5536625" cy="459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84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9072000" cy="6804000"/>
          </a:xfrm>
          <a:prstGeom prst="rect">
            <a:avLst/>
          </a:prstGeom>
        </p:spPr>
      </p:pic>
    </p:spTree>
    <p:extLst>
      <p:ext uri="{BB962C8B-B14F-4D97-AF65-F5344CB8AC3E}">
        <p14:creationId xmlns:p14="http://schemas.microsoft.com/office/powerpoint/2010/main" val="288431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71500"/>
            <a:ext cx="8229600" cy="1143000"/>
          </a:xfrm>
        </p:spPr>
        <p:txBody>
          <a:bodyPr/>
          <a:lstStyle/>
          <a:p>
            <a:endParaRPr lang="en-US" dirty="0"/>
          </a:p>
        </p:txBody>
      </p:sp>
      <p:sp>
        <p:nvSpPr>
          <p:cNvPr id="3" name="Content Placeholder 2"/>
          <p:cNvSpPr>
            <a:spLocks noGrp="1"/>
          </p:cNvSpPr>
          <p:nvPr>
            <p:ph idx="1"/>
          </p:nvPr>
        </p:nvSpPr>
        <p:spPr>
          <a:xfrm>
            <a:off x="1" y="2259107"/>
            <a:ext cx="11979088" cy="5562600"/>
          </a:xfrm>
        </p:spPr>
        <p:txBody>
          <a:bodyPr>
            <a:noAutofit/>
          </a:bodyPr>
          <a:lstStyle/>
          <a:p>
            <a:r>
              <a:rPr lang="en-US" sz="2400" dirty="0">
                <a:latin typeface="Times New Roman" panose="02020603050405020304" pitchFamily="18" charset="0"/>
                <a:cs typeface="Times New Roman" panose="02020603050405020304" pitchFamily="18" charset="0"/>
              </a:rPr>
              <a:t>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applying the model</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it first recognized </a:t>
            </a:r>
            <a:r>
              <a:rPr lang="en-US" sz="2400" dirty="0">
                <a:latin typeface="Times New Roman" panose="02020603050405020304" pitchFamily="18" charset="0"/>
                <a:cs typeface="Times New Roman" panose="02020603050405020304" pitchFamily="18" charset="0"/>
              </a:rPr>
              <a:t>that injuries from road accidents affect the economy through the loss of effective labor supply due to mortality and morbidity.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Higher injury-induced mortality rates reduce the population, and therefore the number of working-age individuals, and non-fatal injuries reduce productivity and increase absenteeism.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Additionally, a certain share of household resources is diverted from savings to finance out-of-pocket treatment costs</a:t>
            </a:r>
            <a:r>
              <a:rPr lang="en-US" sz="2700" dirty="0">
                <a:latin typeface="Times New Roman" panose="02020603050405020304" pitchFamily="18" charset="0"/>
                <a:cs typeface="Times New Roman" panose="02020603050405020304" pitchFamily="18" charset="0"/>
              </a:rPr>
              <a:t>.</a:t>
            </a:r>
          </a:p>
        </p:txBody>
      </p:sp>
      <p:grpSp>
        <p:nvGrpSpPr>
          <p:cNvPr id="4" name="Group 69"/>
          <p:cNvGrpSpPr>
            <a:grpSpLocks/>
          </p:cNvGrpSpPr>
          <p:nvPr/>
        </p:nvGrpSpPr>
        <p:grpSpPr bwMode="auto">
          <a:xfrm>
            <a:off x="9862578" y="495107"/>
            <a:ext cx="2016000" cy="1764000"/>
            <a:chOff x="762000" y="1524000"/>
            <a:chExt cx="2271269" cy="1914525"/>
          </a:xfrm>
        </p:grpSpPr>
        <p:grpSp>
          <p:nvGrpSpPr>
            <p:cNvPr id="5" name="Group 45"/>
            <p:cNvGrpSpPr>
              <a:grpSpLocks/>
            </p:cNvGrpSpPr>
            <p:nvPr/>
          </p:nvGrpSpPr>
          <p:grpSpPr bwMode="auto">
            <a:xfrm>
              <a:off x="762000" y="1524000"/>
              <a:ext cx="2271269" cy="1914525"/>
              <a:chOff x="6858000" y="2514600"/>
              <a:chExt cx="2271269" cy="191452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14600"/>
                <a:ext cx="2271269"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p:cNvSpPr txBox="1">
                <a:spLocks noChangeArrowheads="1"/>
              </p:cNvSpPr>
              <p:nvPr/>
            </p:nvSpPr>
            <p:spPr bwMode="auto">
              <a:xfrm>
                <a:off x="7162800" y="3505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ar-AE" altLang="en-US" sz="2400">
                    <a:solidFill>
                      <a:srgbClr val="FFFFFF"/>
                    </a:solidFill>
                    <a:sym typeface="Webdings" panose="05030102010509060703" pitchFamily="18" charset="2"/>
                  </a:rPr>
                  <a:t></a:t>
                </a:r>
                <a:endParaRPr lang="ar-AE" altLang="en-US" sz="2400">
                  <a:solidFill>
                    <a:srgbClr val="FFFFFF"/>
                  </a:solidFill>
                </a:endParaRPr>
              </a:p>
            </p:txBody>
          </p:sp>
        </p:grpSp>
        <p:sp>
          <p:nvSpPr>
            <p:cNvPr id="6" name="TextBox 65"/>
            <p:cNvSpPr txBox="1">
              <a:spLocks noChangeArrowheads="1"/>
            </p:cNvSpPr>
            <p:nvPr/>
          </p:nvSpPr>
          <p:spPr bwMode="auto">
            <a:xfrm>
              <a:off x="2351861" y="237238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ar-AE" altLang="en-US" sz="2800">
                  <a:solidFill>
                    <a:srgbClr val="FFFFFF"/>
                  </a:solidFill>
                  <a:sym typeface="Webdings" panose="05030102010509060703" pitchFamily="18" charset="2"/>
                </a:rPr>
                <a:t></a:t>
              </a:r>
              <a:endParaRPr lang="ar-AE" altLang="en-US" sz="2800">
                <a:solidFill>
                  <a:srgbClr val="FFFFFF"/>
                </a:solidFill>
              </a:endParaRPr>
            </a:p>
          </p:txBody>
        </p:sp>
        <p:sp>
          <p:nvSpPr>
            <p:cNvPr id="7" name="Flowchart: Connector 66"/>
            <p:cNvSpPr>
              <a:spLocks noChangeAspect="1"/>
            </p:cNvSpPr>
            <p:nvPr/>
          </p:nvSpPr>
          <p:spPr bwMode="auto">
            <a:xfrm>
              <a:off x="2514600" y="2590800"/>
              <a:ext cx="91780" cy="91440"/>
            </a:xfrm>
            <a:prstGeom prst="flowChartConnector">
              <a:avLst/>
            </a:prstGeom>
            <a:solidFill>
              <a:srgbClr val="FF0000"/>
            </a:solidFill>
            <a:ln w="9525"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ar-AE" altLang="en-US" sz="1600">
                <a:solidFill>
                  <a:srgbClr val="000000"/>
                </a:solidFill>
              </a:endParaRPr>
            </a:p>
          </p:txBody>
        </p:sp>
      </p:grpSp>
    </p:spTree>
    <p:extLst>
      <p:ext uri="{BB962C8B-B14F-4D97-AF65-F5344CB8AC3E}">
        <p14:creationId xmlns:p14="http://schemas.microsoft.com/office/powerpoint/2010/main" val="10693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par>
                                <p:cTn id="26" presetID="9" presetClass="exit" presetSubtype="0" fill="hold" nodeType="withEffect">
                                  <p:stCondLst>
                                    <p:cond delay="0"/>
                                  </p:stCondLst>
                                  <p:childTnLst>
                                    <p:animEffect transition="out" filter="dissolv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7666" name="Group 2"/>
          <p:cNvGrpSpPr>
            <a:grpSpLocks/>
          </p:cNvGrpSpPr>
          <p:nvPr/>
        </p:nvGrpSpPr>
        <p:grpSpPr bwMode="auto">
          <a:xfrm>
            <a:off x="3505200" y="3378201"/>
            <a:ext cx="6934200" cy="2906713"/>
            <a:chOff x="1248" y="2276"/>
            <a:chExt cx="4368" cy="1831"/>
          </a:xfrm>
        </p:grpSpPr>
        <p:sp>
          <p:nvSpPr>
            <p:cNvPr id="193568" name="Rectangle 3"/>
            <p:cNvSpPr>
              <a:spLocks noChangeArrowheads="1"/>
            </p:cNvSpPr>
            <p:nvPr/>
          </p:nvSpPr>
          <p:spPr bwMode="auto">
            <a:xfrm>
              <a:off x="2304" y="2756"/>
              <a:ext cx="2688" cy="204"/>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69" name="Rectangle 4"/>
            <p:cNvSpPr>
              <a:spLocks noChangeArrowheads="1"/>
            </p:cNvSpPr>
            <p:nvPr/>
          </p:nvSpPr>
          <p:spPr bwMode="auto">
            <a:xfrm>
              <a:off x="2832" y="2276"/>
              <a:ext cx="1728" cy="480"/>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0" name="Rectangle 5"/>
            <p:cNvSpPr>
              <a:spLocks noChangeArrowheads="1"/>
            </p:cNvSpPr>
            <p:nvPr/>
          </p:nvSpPr>
          <p:spPr bwMode="auto">
            <a:xfrm>
              <a:off x="1920" y="2948"/>
              <a:ext cx="3696" cy="391"/>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1" name="Rectangle 6"/>
            <p:cNvSpPr>
              <a:spLocks noChangeArrowheads="1"/>
            </p:cNvSpPr>
            <p:nvPr/>
          </p:nvSpPr>
          <p:spPr bwMode="auto">
            <a:xfrm>
              <a:off x="1248" y="3339"/>
              <a:ext cx="4368" cy="768"/>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2" name="Rectangle 7"/>
            <p:cNvSpPr>
              <a:spLocks noChangeArrowheads="1"/>
            </p:cNvSpPr>
            <p:nvPr/>
          </p:nvSpPr>
          <p:spPr bwMode="auto">
            <a:xfrm>
              <a:off x="1296" y="3946"/>
              <a:ext cx="1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defRPr/>
              </a:pPr>
              <a:r>
                <a:rPr kumimoji="1" lang="en-US" altLang="zh-TW" sz="1400">
                  <a:solidFill>
                    <a:srgbClr val="000000"/>
                  </a:solidFill>
                  <a:ea typeface="PMingLiU" pitchFamily="18" charset="-120"/>
                </a:rPr>
                <a:t>For setting up the service </a:t>
              </a:r>
              <a:endParaRPr kumimoji="1" lang="en-US" altLang="zh-TW" sz="1400" b="1">
                <a:solidFill>
                  <a:srgbClr val="000000"/>
                </a:solidFill>
                <a:ea typeface="PMingLiU" pitchFamily="18" charset="-120"/>
              </a:endParaRPr>
            </a:p>
          </p:txBody>
        </p:sp>
        <p:sp>
          <p:nvSpPr>
            <p:cNvPr id="193573" name="Rectangle 8"/>
            <p:cNvSpPr>
              <a:spLocks noChangeArrowheads="1"/>
            </p:cNvSpPr>
            <p:nvPr/>
          </p:nvSpPr>
          <p:spPr bwMode="auto">
            <a:xfrm>
              <a:off x="2739" y="3946"/>
              <a:ext cx="12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1400">
                  <a:solidFill>
                    <a:srgbClr val="000000"/>
                  </a:solidFill>
                  <a:ea typeface="PMingLiU" pitchFamily="18" charset="-120"/>
                </a:rPr>
                <a:t>For running the services</a:t>
              </a:r>
              <a:endParaRPr kumimoji="1" lang="en-US" altLang="zh-TW" sz="1400" b="1">
                <a:solidFill>
                  <a:srgbClr val="000000"/>
                </a:solidFill>
                <a:ea typeface="PMingLiU" pitchFamily="18" charset="-120"/>
              </a:endParaRPr>
            </a:p>
          </p:txBody>
        </p:sp>
        <p:sp>
          <p:nvSpPr>
            <p:cNvPr id="193574" name="Rectangle 9"/>
            <p:cNvSpPr>
              <a:spLocks noChangeArrowheads="1"/>
            </p:cNvSpPr>
            <p:nvPr/>
          </p:nvSpPr>
          <p:spPr bwMode="auto">
            <a:xfrm>
              <a:off x="3630" y="2559"/>
              <a:ext cx="91" cy="34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5" name="Rectangle 10"/>
            <p:cNvSpPr>
              <a:spLocks noChangeArrowheads="1"/>
            </p:cNvSpPr>
            <p:nvPr/>
          </p:nvSpPr>
          <p:spPr bwMode="auto">
            <a:xfrm rot="5400000">
              <a:off x="3051" y="2285"/>
              <a:ext cx="91" cy="113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6" name="Rectangle 11"/>
            <p:cNvSpPr>
              <a:spLocks noChangeArrowheads="1"/>
            </p:cNvSpPr>
            <p:nvPr/>
          </p:nvSpPr>
          <p:spPr bwMode="auto">
            <a:xfrm rot="5400000">
              <a:off x="4241" y="2283"/>
              <a:ext cx="91" cy="113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7" name="AutoShape 12"/>
            <p:cNvSpPr>
              <a:spLocks noChangeArrowheads="1"/>
            </p:cNvSpPr>
            <p:nvPr/>
          </p:nvSpPr>
          <p:spPr bwMode="auto">
            <a:xfrm>
              <a:off x="2405" y="2805"/>
              <a:ext cx="177" cy="227"/>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8" name="AutoShape 13"/>
            <p:cNvSpPr>
              <a:spLocks noChangeArrowheads="1"/>
            </p:cNvSpPr>
            <p:nvPr/>
          </p:nvSpPr>
          <p:spPr bwMode="auto">
            <a:xfrm>
              <a:off x="4786" y="2805"/>
              <a:ext cx="177" cy="227"/>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79" name="AutoShape 14"/>
            <p:cNvSpPr>
              <a:spLocks noChangeArrowheads="1"/>
            </p:cNvSpPr>
            <p:nvPr/>
          </p:nvSpPr>
          <p:spPr bwMode="auto">
            <a:xfrm>
              <a:off x="3586" y="2805"/>
              <a:ext cx="177" cy="227"/>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0" name="Rectangle 15"/>
            <p:cNvSpPr>
              <a:spLocks noChangeArrowheads="1"/>
            </p:cNvSpPr>
            <p:nvPr/>
          </p:nvSpPr>
          <p:spPr bwMode="auto">
            <a:xfrm>
              <a:off x="2446" y="3237"/>
              <a:ext cx="91"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1" name="Rectangle 16"/>
            <p:cNvSpPr>
              <a:spLocks noChangeArrowheads="1"/>
            </p:cNvSpPr>
            <p:nvPr/>
          </p:nvSpPr>
          <p:spPr bwMode="auto">
            <a:xfrm rot="5400000">
              <a:off x="2117" y="3137"/>
              <a:ext cx="91" cy="56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2" name="Rectangle 17"/>
            <p:cNvSpPr>
              <a:spLocks noChangeArrowheads="1"/>
            </p:cNvSpPr>
            <p:nvPr/>
          </p:nvSpPr>
          <p:spPr bwMode="auto">
            <a:xfrm rot="5400000">
              <a:off x="2772" y="3138"/>
              <a:ext cx="91" cy="567"/>
            </a:xfrm>
            <a:prstGeom prst="rect">
              <a:avLst/>
            </a:prstGeom>
            <a:solidFill>
              <a:schemeClr val="accent1"/>
            </a:solidFill>
            <a:ln>
              <a:noFill/>
            </a:ln>
            <a:effectLst/>
            <a:extLst>
              <a:ext uri="{91240B29-F687-4F45-9708-019B960494DF}">
                <a14:hiddenLine xmlns:a14="http://schemas.microsoft.com/office/drawing/2010/main" w="9525">
                  <a:solidFill>
                    <a:srgbClr val="66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3" name="AutoShape 18"/>
            <p:cNvSpPr>
              <a:spLocks noChangeArrowheads="1"/>
            </p:cNvSpPr>
            <p:nvPr/>
          </p:nvSpPr>
          <p:spPr bwMode="auto">
            <a:xfrm>
              <a:off x="1754" y="3373"/>
              <a:ext cx="177" cy="340"/>
            </a:xfrm>
            <a:prstGeom prst="downArrow">
              <a:avLst>
                <a:gd name="adj1" fmla="val 50000"/>
                <a:gd name="adj2" fmla="val 4802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4" name="AutoShape 19"/>
            <p:cNvSpPr>
              <a:spLocks noChangeArrowheads="1"/>
            </p:cNvSpPr>
            <p:nvPr/>
          </p:nvSpPr>
          <p:spPr bwMode="auto">
            <a:xfrm>
              <a:off x="3053" y="3376"/>
              <a:ext cx="177" cy="340"/>
            </a:xfrm>
            <a:prstGeom prst="downArrow">
              <a:avLst>
                <a:gd name="adj1" fmla="val 50000"/>
                <a:gd name="adj2" fmla="val 4802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193585" name="Text Box 20"/>
            <p:cNvSpPr txBox="1">
              <a:spLocks noChangeArrowheads="1"/>
            </p:cNvSpPr>
            <p:nvPr/>
          </p:nvSpPr>
          <p:spPr bwMode="auto">
            <a:xfrm>
              <a:off x="1982" y="3034"/>
              <a:ext cx="975" cy="227"/>
            </a:xfrm>
            <a:prstGeom prst="rect">
              <a:avLst/>
            </a:prstGeom>
            <a:gradFill rotWithShape="0">
              <a:gsLst>
                <a:gs pos="0">
                  <a:srgbClr val="CCECFF"/>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kumimoji="1" lang="en-US" altLang="zh-TW" sz="2000">
                  <a:solidFill>
                    <a:srgbClr val="000000"/>
                  </a:solidFill>
                  <a:ea typeface="PMingLiU" pitchFamily="18" charset="-120"/>
                </a:rPr>
                <a:t>Fixed Costs</a:t>
              </a:r>
            </a:p>
          </p:txBody>
        </p:sp>
        <p:sp>
          <p:nvSpPr>
            <p:cNvPr id="193586" name="Text Box 21"/>
            <p:cNvSpPr txBox="1">
              <a:spLocks noChangeArrowheads="1"/>
            </p:cNvSpPr>
            <p:nvPr/>
          </p:nvSpPr>
          <p:spPr bwMode="auto">
            <a:xfrm>
              <a:off x="3004" y="3034"/>
              <a:ext cx="1338" cy="227"/>
            </a:xfrm>
            <a:prstGeom prst="rect">
              <a:avLst/>
            </a:prstGeom>
            <a:gradFill rotWithShape="0">
              <a:gsLst>
                <a:gs pos="0">
                  <a:srgbClr val="CCECFF"/>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kumimoji="1" lang="en-US" altLang="zh-TW" sz="2000">
                  <a:solidFill>
                    <a:srgbClr val="000000"/>
                  </a:solidFill>
                  <a:ea typeface="PMingLiU" pitchFamily="18" charset="-120"/>
                </a:rPr>
                <a:t>Semi-fixed Costs</a:t>
              </a:r>
            </a:p>
          </p:txBody>
        </p:sp>
        <p:sp>
          <p:nvSpPr>
            <p:cNvPr id="193587" name="Text Box 22"/>
            <p:cNvSpPr txBox="1">
              <a:spLocks noChangeArrowheads="1"/>
            </p:cNvSpPr>
            <p:nvPr/>
          </p:nvSpPr>
          <p:spPr bwMode="auto">
            <a:xfrm>
              <a:off x="4382" y="3034"/>
              <a:ext cx="1179" cy="227"/>
            </a:xfrm>
            <a:prstGeom prst="rect">
              <a:avLst/>
            </a:prstGeom>
            <a:gradFill rotWithShape="0">
              <a:gsLst>
                <a:gs pos="0">
                  <a:srgbClr val="CCECFF"/>
                </a:gs>
                <a:gs pos="100000">
                  <a:srgbClr val="99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kumimoji="1" lang="en-US" altLang="zh-TW" sz="2000">
                  <a:solidFill>
                    <a:srgbClr val="000000"/>
                  </a:solidFill>
                  <a:ea typeface="PMingLiU" pitchFamily="18" charset="-120"/>
                </a:rPr>
                <a:t>Variable Costs</a:t>
              </a:r>
            </a:p>
          </p:txBody>
        </p:sp>
        <p:sp>
          <p:nvSpPr>
            <p:cNvPr id="193588" name="Text Box 23"/>
            <p:cNvSpPr txBox="1">
              <a:spLocks noChangeArrowheads="1"/>
            </p:cNvSpPr>
            <p:nvPr/>
          </p:nvSpPr>
          <p:spPr bwMode="auto">
            <a:xfrm>
              <a:off x="1298" y="3696"/>
              <a:ext cx="1088" cy="227"/>
            </a:xfrm>
            <a:prstGeom prst="rect">
              <a:avLst/>
            </a:prstGeom>
            <a:gradFill rotWithShape="0">
              <a:gsLst>
                <a:gs pos="0">
                  <a:schemeClr val="accent1"/>
                </a:gs>
                <a:gs pos="100000">
                  <a:srgbClr val="CC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kumimoji="1" lang="en-US" altLang="zh-TW" sz="2000">
                  <a:solidFill>
                    <a:srgbClr val="000000"/>
                  </a:solidFill>
                  <a:ea typeface="PMingLiU" pitchFamily="18" charset="-120"/>
                </a:rPr>
                <a:t>Capital Costs</a:t>
              </a:r>
            </a:p>
          </p:txBody>
        </p:sp>
        <p:sp>
          <p:nvSpPr>
            <p:cNvPr id="193589" name="Text Box 24"/>
            <p:cNvSpPr txBox="1">
              <a:spLocks noChangeArrowheads="1"/>
            </p:cNvSpPr>
            <p:nvPr/>
          </p:nvSpPr>
          <p:spPr bwMode="auto">
            <a:xfrm>
              <a:off x="2482" y="3706"/>
              <a:ext cx="1292" cy="227"/>
            </a:xfrm>
            <a:prstGeom prst="rect">
              <a:avLst/>
            </a:prstGeom>
            <a:gradFill rotWithShape="0">
              <a:gsLst>
                <a:gs pos="0">
                  <a:schemeClr val="accent1"/>
                </a:gs>
                <a:gs pos="100000">
                  <a:srgbClr val="CC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kumimoji="1" lang="en-US" altLang="zh-TW" sz="2000">
                  <a:solidFill>
                    <a:srgbClr val="000000"/>
                  </a:solidFill>
                  <a:ea typeface="PMingLiU" pitchFamily="18" charset="-120"/>
                </a:rPr>
                <a:t>Overhead Costs</a:t>
              </a:r>
            </a:p>
          </p:txBody>
        </p:sp>
        <p:sp>
          <p:nvSpPr>
            <p:cNvPr id="193590" name="Text Box 25"/>
            <p:cNvSpPr txBox="1">
              <a:spLocks noChangeArrowheads="1"/>
            </p:cNvSpPr>
            <p:nvPr/>
          </p:nvSpPr>
          <p:spPr bwMode="auto">
            <a:xfrm>
              <a:off x="3394" y="3264"/>
              <a:ext cx="6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zh-TW" sz="1400">
                  <a:solidFill>
                    <a:srgbClr val="000000"/>
                  </a:solidFill>
                  <a:ea typeface="PMingLiU" pitchFamily="18" charset="-120"/>
                </a:rPr>
                <a:t>Staff</a:t>
              </a:r>
            </a:p>
          </p:txBody>
        </p:sp>
        <p:sp>
          <p:nvSpPr>
            <p:cNvPr id="193591" name="Rectangle 26"/>
            <p:cNvSpPr>
              <a:spLocks noChangeArrowheads="1"/>
            </p:cNvSpPr>
            <p:nvPr/>
          </p:nvSpPr>
          <p:spPr bwMode="auto">
            <a:xfrm>
              <a:off x="4416" y="3284"/>
              <a:ext cx="113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kumimoji="1" lang="en-US" altLang="zh-TW" sz="1400">
                  <a:solidFill>
                    <a:srgbClr val="000000"/>
                  </a:solidFill>
                  <a:ea typeface="PMingLiU" pitchFamily="18" charset="-120"/>
                </a:rPr>
                <a:t>Drugs, blood products, disposable equipment</a:t>
              </a:r>
              <a:endParaRPr kumimoji="1" lang="en-US" altLang="zh-TW" sz="1400" b="1">
                <a:solidFill>
                  <a:srgbClr val="000000"/>
                </a:solidFill>
                <a:ea typeface="PMingLiU" pitchFamily="18" charset="-120"/>
              </a:endParaRPr>
            </a:p>
          </p:txBody>
        </p:sp>
      </p:grpSp>
      <p:sp>
        <p:nvSpPr>
          <p:cNvPr id="331779" name="Rectangle 27"/>
          <p:cNvSpPr>
            <a:spLocks noGrp="1" noChangeArrowheads="1"/>
          </p:cNvSpPr>
          <p:nvPr>
            <p:ph type="title"/>
          </p:nvPr>
        </p:nvSpPr>
        <p:spPr>
          <a:xfrm>
            <a:off x="2422525" y="719139"/>
            <a:ext cx="7772400" cy="719137"/>
          </a:xfrm>
        </p:spPr>
        <p:txBody>
          <a:bodyPr/>
          <a:lstStyle/>
          <a:p>
            <a:pPr eaLnBrk="1" hangingPunct="1">
              <a:lnSpc>
                <a:spcPct val="90000"/>
              </a:lnSpc>
            </a:pPr>
            <a:r>
              <a:rPr lang="en-US" altLang="zh-TW" smtClean="0">
                <a:ea typeface="PMingLiU" panose="02020500000000000000" pitchFamily="18" charset="-120"/>
              </a:rPr>
              <a:t>Type of Costs</a:t>
            </a:r>
          </a:p>
        </p:txBody>
      </p:sp>
      <p:sp>
        <p:nvSpPr>
          <p:cNvPr id="193540" name="Rectangle 28"/>
          <p:cNvSpPr>
            <a:spLocks noChangeArrowheads="1"/>
          </p:cNvSpPr>
          <p:nvPr/>
        </p:nvSpPr>
        <p:spPr bwMode="auto">
          <a:xfrm>
            <a:off x="6975476" y="1484314"/>
            <a:ext cx="65" cy="307777"/>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endParaRPr kumimoji="1" lang="fa-IR" sz="2000" b="1">
              <a:solidFill>
                <a:srgbClr val="000000"/>
              </a:solidFill>
              <a:ea typeface="PMingLiU" pitchFamily="18" charset="-120"/>
            </a:endParaRPr>
          </a:p>
        </p:txBody>
      </p:sp>
      <p:sp>
        <p:nvSpPr>
          <p:cNvPr id="193541" name="Rectangle 29"/>
          <p:cNvSpPr>
            <a:spLocks noChangeArrowheads="1"/>
          </p:cNvSpPr>
          <p:nvPr/>
        </p:nvSpPr>
        <p:spPr bwMode="auto">
          <a:xfrm>
            <a:off x="5705475" y="230346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2000">
                <a:solidFill>
                  <a:srgbClr val="000000"/>
                </a:solidFill>
                <a:ea typeface="PMingLiU" pitchFamily="18" charset="-120"/>
              </a:rPr>
              <a:t> </a:t>
            </a:r>
            <a:endParaRPr kumimoji="1" lang="en-US" altLang="zh-TW" sz="2000" b="1">
              <a:solidFill>
                <a:srgbClr val="000000"/>
              </a:solidFill>
              <a:ea typeface="PMingLiU" pitchFamily="18" charset="-120"/>
            </a:endParaRPr>
          </a:p>
        </p:txBody>
      </p:sp>
      <p:sp>
        <p:nvSpPr>
          <p:cNvPr id="193542" name="Rectangle 30"/>
          <p:cNvSpPr>
            <a:spLocks noChangeArrowheads="1"/>
          </p:cNvSpPr>
          <p:nvPr/>
        </p:nvSpPr>
        <p:spPr bwMode="auto">
          <a:xfrm>
            <a:off x="7691438" y="230346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2000">
                <a:solidFill>
                  <a:srgbClr val="000000"/>
                </a:solidFill>
                <a:ea typeface="PMingLiU" pitchFamily="18" charset="-120"/>
              </a:rPr>
              <a:t> </a:t>
            </a:r>
            <a:endParaRPr kumimoji="1" lang="en-US" altLang="zh-TW" sz="2000" b="1">
              <a:solidFill>
                <a:srgbClr val="000000"/>
              </a:solidFill>
              <a:ea typeface="PMingLiU" pitchFamily="18" charset="-120"/>
            </a:endParaRPr>
          </a:p>
        </p:txBody>
      </p:sp>
      <p:sp>
        <p:nvSpPr>
          <p:cNvPr id="193543" name="Rectangle 31"/>
          <p:cNvSpPr>
            <a:spLocks noChangeArrowheads="1"/>
          </p:cNvSpPr>
          <p:nvPr/>
        </p:nvSpPr>
        <p:spPr bwMode="auto">
          <a:xfrm>
            <a:off x="9713913" y="230346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2000">
                <a:solidFill>
                  <a:srgbClr val="000000"/>
                </a:solidFill>
                <a:ea typeface="PMingLiU" pitchFamily="18" charset="-120"/>
              </a:rPr>
              <a:t> </a:t>
            </a:r>
            <a:endParaRPr kumimoji="1" lang="en-US" altLang="zh-TW" sz="2000" b="1">
              <a:solidFill>
                <a:srgbClr val="000000"/>
              </a:solidFill>
              <a:ea typeface="PMingLiU" pitchFamily="18" charset="-120"/>
            </a:endParaRPr>
          </a:p>
        </p:txBody>
      </p:sp>
      <p:sp>
        <p:nvSpPr>
          <p:cNvPr id="497696" name="Rectangle 32"/>
          <p:cNvSpPr>
            <a:spLocks noChangeArrowheads="1"/>
          </p:cNvSpPr>
          <p:nvPr/>
        </p:nvSpPr>
        <p:spPr bwMode="auto">
          <a:xfrm>
            <a:off x="6294438" y="2752725"/>
            <a:ext cx="2170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1400">
                <a:solidFill>
                  <a:srgbClr val="000000"/>
                </a:solidFill>
                <a:ea typeface="PMingLiU" pitchFamily="18" charset="-120"/>
              </a:rPr>
              <a:t>Production loss of society</a:t>
            </a:r>
            <a:endParaRPr kumimoji="1" lang="en-US" altLang="zh-TW" sz="1400" b="1">
              <a:solidFill>
                <a:srgbClr val="000000"/>
              </a:solidFill>
              <a:ea typeface="PMingLiU" pitchFamily="18" charset="-120"/>
            </a:endParaRPr>
          </a:p>
        </p:txBody>
      </p:sp>
      <p:sp>
        <p:nvSpPr>
          <p:cNvPr id="497697" name="Rectangle 33"/>
          <p:cNvSpPr>
            <a:spLocks noChangeArrowheads="1"/>
          </p:cNvSpPr>
          <p:nvPr/>
        </p:nvSpPr>
        <p:spPr bwMode="auto">
          <a:xfrm>
            <a:off x="1828800" y="3832226"/>
            <a:ext cx="350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defRPr/>
            </a:pPr>
            <a:r>
              <a:rPr kumimoji="1" lang="en-US" altLang="zh-TW" sz="1400">
                <a:solidFill>
                  <a:srgbClr val="000000"/>
                </a:solidFill>
                <a:ea typeface="PMingLiU" pitchFamily="18" charset="-120"/>
              </a:rPr>
              <a:t>Patient and family out-of-packet expenses </a:t>
            </a:r>
          </a:p>
          <a:p>
            <a:pPr eaLnBrk="1" hangingPunct="1">
              <a:defRPr/>
            </a:pPr>
            <a:r>
              <a:rPr kumimoji="1" lang="en-US" altLang="zh-TW" sz="1400">
                <a:solidFill>
                  <a:srgbClr val="000000"/>
                </a:solidFill>
                <a:ea typeface="PMingLiU" pitchFamily="18" charset="-120"/>
              </a:rPr>
              <a:t>Other part of public sector</a:t>
            </a:r>
            <a:endParaRPr kumimoji="1" lang="en-US" altLang="zh-TW" sz="1400" b="1">
              <a:solidFill>
                <a:srgbClr val="000000"/>
              </a:solidFill>
              <a:ea typeface="PMingLiU" pitchFamily="18" charset="-120"/>
            </a:endParaRPr>
          </a:p>
        </p:txBody>
      </p:sp>
      <p:sp>
        <p:nvSpPr>
          <p:cNvPr id="497698" name="Text Box 34"/>
          <p:cNvSpPr txBox="1">
            <a:spLocks noChangeArrowheads="1"/>
          </p:cNvSpPr>
          <p:nvPr/>
        </p:nvSpPr>
        <p:spPr bwMode="auto">
          <a:xfrm>
            <a:off x="4513263" y="2324101"/>
            <a:ext cx="1727200" cy="360363"/>
          </a:xfrm>
          <a:prstGeom prst="rect">
            <a:avLst/>
          </a:prstGeom>
          <a:gradFill rotWithShape="0">
            <a:gsLst>
              <a:gs pos="0">
                <a:srgbClr val="CC99FF"/>
              </a:gs>
              <a:gs pos="100000">
                <a:srgbClr val="FF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kumimoji="1" lang="en-US" altLang="zh-TW" sz="2000" b="1">
                <a:solidFill>
                  <a:srgbClr val="000000"/>
                </a:solidFill>
                <a:ea typeface="PMingLiU" pitchFamily="18" charset="-120"/>
              </a:rPr>
              <a:t>Direct Costs</a:t>
            </a:r>
          </a:p>
        </p:txBody>
      </p:sp>
      <p:sp>
        <p:nvSpPr>
          <p:cNvPr id="497699" name="Text Box 35"/>
          <p:cNvSpPr txBox="1">
            <a:spLocks noChangeArrowheads="1"/>
          </p:cNvSpPr>
          <p:nvPr/>
        </p:nvSpPr>
        <p:spPr bwMode="auto">
          <a:xfrm>
            <a:off x="6324601" y="2332038"/>
            <a:ext cx="1908175" cy="360362"/>
          </a:xfrm>
          <a:prstGeom prst="rect">
            <a:avLst/>
          </a:prstGeom>
          <a:gradFill rotWithShape="0">
            <a:gsLst>
              <a:gs pos="0">
                <a:srgbClr val="CC99FF"/>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kumimoji="1" lang="en-US" altLang="zh-TW" sz="2000" b="1">
                <a:solidFill>
                  <a:srgbClr val="000000"/>
                </a:solidFill>
                <a:ea typeface="PMingLiU" pitchFamily="18" charset="-120"/>
              </a:rPr>
              <a:t>Indirect Costs</a:t>
            </a:r>
          </a:p>
        </p:txBody>
      </p:sp>
      <p:sp>
        <p:nvSpPr>
          <p:cNvPr id="497700" name="Text Box 36"/>
          <p:cNvSpPr txBox="1">
            <a:spLocks noChangeArrowheads="1"/>
          </p:cNvSpPr>
          <p:nvPr/>
        </p:nvSpPr>
        <p:spPr bwMode="auto">
          <a:xfrm>
            <a:off x="8305800" y="2332038"/>
            <a:ext cx="2159000" cy="360362"/>
          </a:xfrm>
          <a:prstGeom prst="rect">
            <a:avLst/>
          </a:prstGeom>
          <a:gradFill rotWithShape="0">
            <a:gsLst>
              <a:gs pos="0">
                <a:srgbClr val="CC99FF"/>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kumimoji="1" lang="en-US" altLang="zh-TW" sz="2000" b="1">
                <a:solidFill>
                  <a:srgbClr val="000000"/>
                </a:solidFill>
                <a:ea typeface="PMingLiU" pitchFamily="18" charset="-120"/>
              </a:rPr>
              <a:t>Intangible Costs</a:t>
            </a:r>
          </a:p>
        </p:txBody>
      </p:sp>
      <p:sp>
        <p:nvSpPr>
          <p:cNvPr id="497701" name="Text Box 37"/>
          <p:cNvSpPr txBox="1">
            <a:spLocks noChangeArrowheads="1"/>
          </p:cNvSpPr>
          <p:nvPr/>
        </p:nvSpPr>
        <p:spPr bwMode="auto">
          <a:xfrm>
            <a:off x="1828801" y="3443288"/>
            <a:ext cx="3059113"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kumimoji="1" lang="en-US" altLang="zh-TW" sz="2000">
                <a:solidFill>
                  <a:srgbClr val="000000"/>
                </a:solidFill>
                <a:ea typeface="PMingLiU" pitchFamily="18" charset="-120"/>
              </a:rPr>
              <a:t>Direct non-medical Costs</a:t>
            </a:r>
          </a:p>
        </p:txBody>
      </p:sp>
      <p:sp>
        <p:nvSpPr>
          <p:cNvPr id="497702" name="Text Box 38"/>
          <p:cNvSpPr txBox="1">
            <a:spLocks noChangeArrowheads="1"/>
          </p:cNvSpPr>
          <p:nvPr/>
        </p:nvSpPr>
        <p:spPr bwMode="auto">
          <a:xfrm>
            <a:off x="6149975" y="3438526"/>
            <a:ext cx="2514600" cy="396875"/>
          </a:xfrm>
          <a:prstGeom prst="rect">
            <a:avLst/>
          </a:prstGeom>
          <a:gradFill rotWithShape="0">
            <a:gsLst>
              <a:gs pos="0">
                <a:schemeClr val="accent1"/>
              </a:gs>
              <a:gs pos="100000">
                <a:srgbClr val="CCE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ctr" eaLnBrk="1" hangingPunct="1">
              <a:spcAft>
                <a:spcPct val="20000"/>
              </a:spcAft>
              <a:defRPr/>
            </a:pPr>
            <a:r>
              <a:rPr kumimoji="1" lang="en-US" altLang="zh-TW" sz="2000">
                <a:solidFill>
                  <a:srgbClr val="000000"/>
                </a:solidFill>
                <a:ea typeface="PMingLiU" pitchFamily="18" charset="-120"/>
              </a:rPr>
              <a:t>Direct Medical Costs</a:t>
            </a:r>
          </a:p>
        </p:txBody>
      </p:sp>
      <p:sp>
        <p:nvSpPr>
          <p:cNvPr id="497703" name="Rectangle 39"/>
          <p:cNvSpPr>
            <a:spLocks noChangeArrowheads="1"/>
          </p:cNvSpPr>
          <p:nvPr/>
        </p:nvSpPr>
        <p:spPr bwMode="auto">
          <a:xfrm>
            <a:off x="5389563" y="2687638"/>
            <a:ext cx="144462" cy="539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4" name="Rectangle 40"/>
          <p:cNvSpPr>
            <a:spLocks noChangeArrowheads="1"/>
          </p:cNvSpPr>
          <p:nvPr/>
        </p:nvSpPr>
        <p:spPr bwMode="auto">
          <a:xfrm rot="5400000">
            <a:off x="4471195" y="2251870"/>
            <a:ext cx="144463" cy="1800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5" name="Rectangle 41"/>
          <p:cNvSpPr>
            <a:spLocks noChangeArrowheads="1"/>
          </p:cNvSpPr>
          <p:nvPr/>
        </p:nvSpPr>
        <p:spPr bwMode="auto">
          <a:xfrm rot="5400000">
            <a:off x="6360320" y="2250282"/>
            <a:ext cx="144462" cy="1800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6" name="AutoShape 42"/>
          <p:cNvSpPr>
            <a:spLocks noChangeArrowheads="1"/>
          </p:cNvSpPr>
          <p:nvPr/>
        </p:nvSpPr>
        <p:spPr bwMode="auto">
          <a:xfrm>
            <a:off x="3429000" y="3078163"/>
            <a:ext cx="280988" cy="360362"/>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7" name="AutoShape 43"/>
          <p:cNvSpPr>
            <a:spLocks noChangeArrowheads="1"/>
          </p:cNvSpPr>
          <p:nvPr/>
        </p:nvSpPr>
        <p:spPr bwMode="auto">
          <a:xfrm>
            <a:off x="7224714" y="3078163"/>
            <a:ext cx="280987" cy="360362"/>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8" name="Rectangle 44"/>
          <p:cNvSpPr>
            <a:spLocks noChangeArrowheads="1"/>
          </p:cNvSpPr>
          <p:nvPr/>
        </p:nvSpPr>
        <p:spPr bwMode="auto">
          <a:xfrm>
            <a:off x="7278688" y="1871663"/>
            <a:ext cx="144462" cy="241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09" name="Rectangle 45"/>
          <p:cNvSpPr>
            <a:spLocks noChangeArrowheads="1"/>
          </p:cNvSpPr>
          <p:nvPr/>
        </p:nvSpPr>
        <p:spPr bwMode="auto">
          <a:xfrm rot="5400000">
            <a:off x="6360320" y="1140620"/>
            <a:ext cx="144463" cy="1800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10" name="Rectangle 46"/>
          <p:cNvSpPr>
            <a:spLocks noChangeArrowheads="1"/>
          </p:cNvSpPr>
          <p:nvPr/>
        </p:nvSpPr>
        <p:spPr bwMode="auto">
          <a:xfrm rot="5400000">
            <a:off x="8249445" y="1137445"/>
            <a:ext cx="144463" cy="18002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11" name="AutoShape 47"/>
          <p:cNvSpPr>
            <a:spLocks noChangeArrowheads="1"/>
          </p:cNvSpPr>
          <p:nvPr/>
        </p:nvSpPr>
        <p:spPr bwMode="auto">
          <a:xfrm>
            <a:off x="5334000" y="1958976"/>
            <a:ext cx="280988" cy="360363"/>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12" name="AutoShape 48"/>
          <p:cNvSpPr>
            <a:spLocks noChangeArrowheads="1"/>
          </p:cNvSpPr>
          <p:nvPr/>
        </p:nvSpPr>
        <p:spPr bwMode="auto">
          <a:xfrm>
            <a:off x="9113839" y="1963738"/>
            <a:ext cx="280987" cy="360362"/>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13" name="AutoShape 49"/>
          <p:cNvSpPr>
            <a:spLocks noChangeArrowheads="1"/>
          </p:cNvSpPr>
          <p:nvPr/>
        </p:nvSpPr>
        <p:spPr bwMode="auto">
          <a:xfrm>
            <a:off x="7208839" y="1966913"/>
            <a:ext cx="280987" cy="360362"/>
          </a:xfrm>
          <a:prstGeom prst="downArrow">
            <a:avLst>
              <a:gd name="adj1" fmla="val 50000"/>
              <a:gd name="adj2" fmla="val 3206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defRPr/>
            </a:pPr>
            <a:endParaRPr lang="fa-IR">
              <a:solidFill>
                <a:srgbClr val="000000"/>
              </a:solidFill>
              <a:ea typeface="PMingLiU" pitchFamily="18" charset="-120"/>
            </a:endParaRPr>
          </a:p>
        </p:txBody>
      </p:sp>
      <p:sp>
        <p:nvSpPr>
          <p:cNvPr id="497714" name="Rectangle 50"/>
          <p:cNvSpPr>
            <a:spLocks noChangeArrowheads="1"/>
          </p:cNvSpPr>
          <p:nvPr/>
        </p:nvSpPr>
        <p:spPr bwMode="auto">
          <a:xfrm>
            <a:off x="8534401" y="2752725"/>
            <a:ext cx="21239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kumimoji="1" lang="en-US" altLang="zh-TW" sz="1400">
                <a:solidFill>
                  <a:srgbClr val="000000"/>
                </a:solidFill>
                <a:ea typeface="PMingLiU" pitchFamily="18" charset="-120"/>
              </a:rPr>
              <a:t>Anxiety, pain or suffering</a:t>
            </a:r>
            <a:endParaRPr kumimoji="1" lang="en-US" altLang="zh-TW" sz="1400" b="1">
              <a:solidFill>
                <a:srgbClr val="000000"/>
              </a:solidFill>
              <a:ea typeface="PMingLiU" pitchFamily="18" charset="-120"/>
            </a:endParaRPr>
          </a:p>
        </p:txBody>
      </p:sp>
      <p:sp>
        <p:nvSpPr>
          <p:cNvPr id="193563" name="Text Box 51"/>
          <p:cNvSpPr txBox="1">
            <a:spLocks noChangeArrowheads="1"/>
          </p:cNvSpPr>
          <p:nvPr/>
        </p:nvSpPr>
        <p:spPr bwMode="auto">
          <a:xfrm>
            <a:off x="6934201" y="1492250"/>
            <a:ext cx="900113" cy="3810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kumimoji="1" lang="en-US" altLang="zh-TW" sz="2000" b="1">
                <a:solidFill>
                  <a:srgbClr val="000000"/>
                </a:solidFill>
                <a:ea typeface="PMingLiU" pitchFamily="18" charset="-120"/>
              </a:rPr>
              <a:t>COST</a:t>
            </a:r>
          </a:p>
        </p:txBody>
      </p:sp>
      <p:sp>
        <p:nvSpPr>
          <p:cNvPr id="497716" name="Text Box 52"/>
          <p:cNvSpPr txBox="1">
            <a:spLocks noChangeArrowheads="1"/>
          </p:cNvSpPr>
          <p:nvPr/>
        </p:nvSpPr>
        <p:spPr bwMode="auto">
          <a:xfrm>
            <a:off x="9042400" y="3644900"/>
            <a:ext cx="1733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r>
              <a:rPr kumimoji="1" lang="en-US" altLang="zh-TW" sz="1400" i="1" u="sng">
                <a:solidFill>
                  <a:srgbClr val="990099"/>
                </a:solidFill>
                <a:ea typeface="PMingLiU" pitchFamily="18" charset="-120"/>
              </a:rPr>
              <a:t>Incurred from:</a:t>
            </a:r>
            <a:r>
              <a:rPr kumimoji="1" lang="en-US" altLang="zh-TW" sz="1400">
                <a:solidFill>
                  <a:srgbClr val="FF0000"/>
                </a:solidFill>
                <a:ea typeface="PMingLiU" pitchFamily="18" charset="-120"/>
              </a:rPr>
              <a:t> a patient’s treatment</a:t>
            </a:r>
          </a:p>
        </p:txBody>
      </p:sp>
      <p:sp>
        <p:nvSpPr>
          <p:cNvPr id="497717" name="Text Box 53"/>
          <p:cNvSpPr txBox="1">
            <a:spLocks noChangeArrowheads="1"/>
          </p:cNvSpPr>
          <p:nvPr/>
        </p:nvSpPr>
        <p:spPr bwMode="auto">
          <a:xfrm>
            <a:off x="2424113" y="4437063"/>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r>
              <a:rPr kumimoji="1" lang="en-US" altLang="zh-TW" sz="1400" i="1" u="sng">
                <a:solidFill>
                  <a:srgbClr val="990099"/>
                </a:solidFill>
                <a:ea typeface="PMingLiU" pitchFamily="18" charset="-120"/>
              </a:rPr>
              <a:t>Incurred from:</a:t>
            </a:r>
            <a:r>
              <a:rPr kumimoji="1" lang="en-US" altLang="zh-TW" sz="1400">
                <a:solidFill>
                  <a:srgbClr val="FF0000"/>
                </a:solidFill>
                <a:ea typeface="PMingLiU" pitchFamily="18" charset="-120"/>
              </a:rPr>
              <a:t> whether patients are treated or not</a:t>
            </a:r>
          </a:p>
        </p:txBody>
      </p:sp>
      <p:sp>
        <p:nvSpPr>
          <p:cNvPr id="497718" name="Text Box 54"/>
          <p:cNvSpPr txBox="1">
            <a:spLocks noChangeArrowheads="1"/>
          </p:cNvSpPr>
          <p:nvPr/>
        </p:nvSpPr>
        <p:spPr bwMode="auto">
          <a:xfrm>
            <a:off x="1595438" y="5805488"/>
            <a:ext cx="19796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zh-TW" sz="1400">
                <a:solidFill>
                  <a:srgbClr val="000000"/>
                </a:solidFill>
                <a:ea typeface="PMingLiU" pitchFamily="18" charset="-120"/>
              </a:rPr>
              <a:t>e.g. counselling rooms   </a:t>
            </a:r>
          </a:p>
          <a:p>
            <a:pPr eaLnBrk="1" hangingPunct="1">
              <a:defRPr/>
            </a:pPr>
            <a:r>
              <a:rPr lang="en-US" altLang="zh-TW" sz="1400">
                <a:solidFill>
                  <a:srgbClr val="000000"/>
                </a:solidFill>
                <a:ea typeface="PMingLiU" pitchFamily="18" charset="-120"/>
              </a:rPr>
              <a:t>       equipment</a:t>
            </a:r>
          </a:p>
        </p:txBody>
      </p:sp>
      <p:sp>
        <p:nvSpPr>
          <p:cNvPr id="497719" name="Text Box 55"/>
          <p:cNvSpPr txBox="1">
            <a:spLocks noChangeArrowheads="1"/>
          </p:cNvSpPr>
          <p:nvPr/>
        </p:nvSpPr>
        <p:spPr bwMode="auto">
          <a:xfrm>
            <a:off x="5735639" y="6219825"/>
            <a:ext cx="321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zh-TW" sz="1400">
                <a:solidFill>
                  <a:srgbClr val="000000"/>
                </a:solidFill>
                <a:ea typeface="PMingLiU" pitchFamily="18" charset="-120"/>
              </a:rPr>
              <a:t>e.g. lighting, heating, cleaning</a:t>
            </a:r>
          </a:p>
        </p:txBody>
      </p:sp>
    </p:spTree>
    <p:extLst>
      <p:ext uri="{BB962C8B-B14F-4D97-AF65-F5344CB8AC3E}">
        <p14:creationId xmlns:p14="http://schemas.microsoft.com/office/powerpoint/2010/main" val="26368518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7708"/>
                                        </p:tgtEl>
                                        <p:attrNameLst>
                                          <p:attrName>style.visibility</p:attrName>
                                        </p:attrNameLst>
                                      </p:cBhvr>
                                      <p:to>
                                        <p:strVal val="visible"/>
                                      </p:to>
                                    </p:set>
                                    <p:animEffect transition="in" filter="wipe(up)">
                                      <p:cBhvr>
                                        <p:cTn id="7" dur="500"/>
                                        <p:tgtEl>
                                          <p:spTgt spid="49770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97709"/>
                                        </p:tgtEl>
                                        <p:attrNameLst>
                                          <p:attrName>style.visibility</p:attrName>
                                        </p:attrNameLst>
                                      </p:cBhvr>
                                      <p:to>
                                        <p:strVal val="visible"/>
                                      </p:to>
                                    </p:set>
                                    <p:animEffect transition="in" filter="wipe(right)">
                                      <p:cBhvr>
                                        <p:cTn id="11" dur="500"/>
                                        <p:tgtEl>
                                          <p:spTgt spid="49770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97710"/>
                                        </p:tgtEl>
                                        <p:attrNameLst>
                                          <p:attrName>style.visibility</p:attrName>
                                        </p:attrNameLst>
                                      </p:cBhvr>
                                      <p:to>
                                        <p:strVal val="visible"/>
                                      </p:to>
                                    </p:set>
                                    <p:animEffect transition="in" filter="wipe(left)">
                                      <p:cBhvr>
                                        <p:cTn id="14" dur="500"/>
                                        <p:tgtEl>
                                          <p:spTgt spid="497710"/>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97711"/>
                                        </p:tgtEl>
                                        <p:attrNameLst>
                                          <p:attrName>style.visibility</p:attrName>
                                        </p:attrNameLst>
                                      </p:cBhvr>
                                      <p:to>
                                        <p:strVal val="visible"/>
                                      </p:to>
                                    </p:set>
                                    <p:animEffect transition="in" filter="wipe(up)">
                                      <p:cBhvr>
                                        <p:cTn id="18" dur="500"/>
                                        <p:tgtEl>
                                          <p:spTgt spid="4977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97713"/>
                                        </p:tgtEl>
                                        <p:attrNameLst>
                                          <p:attrName>style.visibility</p:attrName>
                                        </p:attrNameLst>
                                      </p:cBhvr>
                                      <p:to>
                                        <p:strVal val="visible"/>
                                      </p:to>
                                    </p:set>
                                    <p:animEffect transition="in" filter="wipe(up)">
                                      <p:cBhvr>
                                        <p:cTn id="21" dur="500"/>
                                        <p:tgtEl>
                                          <p:spTgt spid="4977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97712"/>
                                        </p:tgtEl>
                                        <p:attrNameLst>
                                          <p:attrName>style.visibility</p:attrName>
                                        </p:attrNameLst>
                                      </p:cBhvr>
                                      <p:to>
                                        <p:strVal val="visible"/>
                                      </p:to>
                                    </p:set>
                                    <p:animEffect transition="in" filter="wipe(up)">
                                      <p:cBhvr>
                                        <p:cTn id="24" dur="500"/>
                                        <p:tgtEl>
                                          <p:spTgt spid="497712"/>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97698"/>
                                        </p:tgtEl>
                                        <p:attrNameLst>
                                          <p:attrName>style.visibility</p:attrName>
                                        </p:attrNameLst>
                                      </p:cBhvr>
                                      <p:to>
                                        <p:strVal val="visible"/>
                                      </p:to>
                                    </p:set>
                                    <p:animEffect transition="in" filter="fade">
                                      <p:cBhvr>
                                        <p:cTn id="28" dur="1000"/>
                                        <p:tgtEl>
                                          <p:spTgt spid="4976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7699"/>
                                        </p:tgtEl>
                                        <p:attrNameLst>
                                          <p:attrName>style.visibility</p:attrName>
                                        </p:attrNameLst>
                                      </p:cBhvr>
                                      <p:to>
                                        <p:strVal val="visible"/>
                                      </p:to>
                                    </p:set>
                                    <p:animEffect transition="in" filter="fade">
                                      <p:cBhvr>
                                        <p:cTn id="31" dur="1000"/>
                                        <p:tgtEl>
                                          <p:spTgt spid="4976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7700"/>
                                        </p:tgtEl>
                                        <p:attrNameLst>
                                          <p:attrName>style.visibility</p:attrName>
                                        </p:attrNameLst>
                                      </p:cBhvr>
                                      <p:to>
                                        <p:strVal val="visible"/>
                                      </p:to>
                                    </p:set>
                                    <p:animEffect transition="in" filter="fade">
                                      <p:cBhvr>
                                        <p:cTn id="34" dur="1000"/>
                                        <p:tgtEl>
                                          <p:spTgt spid="497700"/>
                                        </p:tgtEl>
                                      </p:cBhvr>
                                    </p:animEffect>
                                  </p:childTnLst>
                                </p:cTn>
                              </p:par>
                            </p:childTnLst>
                          </p:cTn>
                        </p:par>
                        <p:par>
                          <p:cTn id="35" fill="hold" nodeType="afterGroup">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497696"/>
                                        </p:tgtEl>
                                        <p:attrNameLst>
                                          <p:attrName>style.visibility</p:attrName>
                                        </p:attrNameLst>
                                      </p:cBhvr>
                                      <p:to>
                                        <p:strVal val="visible"/>
                                      </p:to>
                                    </p:set>
                                    <p:animEffect transition="in" filter="fade">
                                      <p:cBhvr>
                                        <p:cTn id="38" dur="1000"/>
                                        <p:tgtEl>
                                          <p:spTgt spid="49769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7714"/>
                                        </p:tgtEl>
                                        <p:attrNameLst>
                                          <p:attrName>style.visibility</p:attrName>
                                        </p:attrNameLst>
                                      </p:cBhvr>
                                      <p:to>
                                        <p:strVal val="visible"/>
                                      </p:to>
                                    </p:set>
                                    <p:animEffect transition="in" filter="fade">
                                      <p:cBhvr>
                                        <p:cTn id="41" dur="1000"/>
                                        <p:tgtEl>
                                          <p:spTgt spid="4977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97703"/>
                                        </p:tgtEl>
                                        <p:attrNameLst>
                                          <p:attrName>style.visibility</p:attrName>
                                        </p:attrNameLst>
                                      </p:cBhvr>
                                      <p:to>
                                        <p:strVal val="visible"/>
                                      </p:to>
                                    </p:set>
                                    <p:animEffect transition="in" filter="wipe(up)">
                                      <p:cBhvr>
                                        <p:cTn id="46" dur="500"/>
                                        <p:tgtEl>
                                          <p:spTgt spid="497703"/>
                                        </p:tgtEl>
                                      </p:cBhvr>
                                    </p:animEffect>
                                  </p:childTnLst>
                                </p:cTn>
                              </p:par>
                            </p:childTnLst>
                          </p:cTn>
                        </p:par>
                        <p:par>
                          <p:cTn id="47" fill="hold" nodeType="afterGroup">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497704"/>
                                        </p:tgtEl>
                                        <p:attrNameLst>
                                          <p:attrName>style.visibility</p:attrName>
                                        </p:attrNameLst>
                                      </p:cBhvr>
                                      <p:to>
                                        <p:strVal val="visible"/>
                                      </p:to>
                                    </p:set>
                                    <p:animEffect transition="in" filter="wipe(right)">
                                      <p:cBhvr>
                                        <p:cTn id="50" dur="500"/>
                                        <p:tgtEl>
                                          <p:spTgt spid="49770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97705"/>
                                        </p:tgtEl>
                                        <p:attrNameLst>
                                          <p:attrName>style.visibility</p:attrName>
                                        </p:attrNameLst>
                                      </p:cBhvr>
                                      <p:to>
                                        <p:strVal val="visible"/>
                                      </p:to>
                                    </p:set>
                                    <p:animEffect transition="in" filter="wipe(left)">
                                      <p:cBhvr>
                                        <p:cTn id="53" dur="500"/>
                                        <p:tgtEl>
                                          <p:spTgt spid="497705"/>
                                        </p:tgtEl>
                                      </p:cBhvr>
                                    </p:animEffect>
                                  </p:childTnLst>
                                </p:cTn>
                              </p:par>
                            </p:childTnLst>
                          </p:cTn>
                        </p:par>
                        <p:par>
                          <p:cTn id="54" fill="hold" nodeType="afterGroup">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497706"/>
                                        </p:tgtEl>
                                        <p:attrNameLst>
                                          <p:attrName>style.visibility</p:attrName>
                                        </p:attrNameLst>
                                      </p:cBhvr>
                                      <p:to>
                                        <p:strVal val="visible"/>
                                      </p:to>
                                    </p:set>
                                    <p:animEffect transition="in" filter="wipe(up)">
                                      <p:cBhvr>
                                        <p:cTn id="57" dur="500"/>
                                        <p:tgtEl>
                                          <p:spTgt spid="49770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97707"/>
                                        </p:tgtEl>
                                        <p:attrNameLst>
                                          <p:attrName>style.visibility</p:attrName>
                                        </p:attrNameLst>
                                      </p:cBhvr>
                                      <p:to>
                                        <p:strVal val="visible"/>
                                      </p:to>
                                    </p:set>
                                    <p:animEffect transition="in" filter="wipe(up)">
                                      <p:cBhvr>
                                        <p:cTn id="60" dur="500"/>
                                        <p:tgtEl>
                                          <p:spTgt spid="497707"/>
                                        </p:tgtEl>
                                      </p:cBhvr>
                                    </p:animEffect>
                                  </p:childTnLst>
                                </p:cTn>
                              </p:par>
                            </p:childTnLst>
                          </p:cTn>
                        </p:par>
                        <p:par>
                          <p:cTn id="61" fill="hold" nodeType="afterGroup">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497701"/>
                                        </p:tgtEl>
                                        <p:attrNameLst>
                                          <p:attrName>style.visibility</p:attrName>
                                        </p:attrNameLst>
                                      </p:cBhvr>
                                      <p:to>
                                        <p:strVal val="visible"/>
                                      </p:to>
                                    </p:set>
                                    <p:animEffect transition="in" filter="fade">
                                      <p:cBhvr>
                                        <p:cTn id="64" dur="1000"/>
                                        <p:tgtEl>
                                          <p:spTgt spid="49770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702"/>
                                        </p:tgtEl>
                                        <p:attrNameLst>
                                          <p:attrName>style.visibility</p:attrName>
                                        </p:attrNameLst>
                                      </p:cBhvr>
                                      <p:to>
                                        <p:strVal val="visible"/>
                                      </p:to>
                                    </p:set>
                                    <p:animEffect transition="in" filter="fade">
                                      <p:cBhvr>
                                        <p:cTn id="67" dur="1000"/>
                                        <p:tgtEl>
                                          <p:spTgt spid="497702"/>
                                        </p:tgtEl>
                                      </p:cBhvr>
                                    </p:animEffect>
                                  </p:childTnLst>
                                </p:cTn>
                              </p:par>
                            </p:childTnLst>
                          </p:cTn>
                        </p:par>
                        <p:par>
                          <p:cTn id="68" fill="hold" nodeType="afterGroup">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497697"/>
                                        </p:tgtEl>
                                        <p:attrNameLst>
                                          <p:attrName>style.visibility</p:attrName>
                                        </p:attrNameLst>
                                      </p:cBhvr>
                                      <p:to>
                                        <p:strVal val="visible"/>
                                      </p:to>
                                    </p:set>
                                    <p:animEffect transition="in" filter="fade">
                                      <p:cBhvr>
                                        <p:cTn id="71" dur="1000"/>
                                        <p:tgtEl>
                                          <p:spTgt spid="497697"/>
                                        </p:tgtEl>
                                      </p:cBhvr>
                                    </p:animEffect>
                                  </p:childTnLst>
                                </p:cTn>
                              </p:par>
                              <p:par>
                                <p:cTn id="72" presetID="10" presetClass="entr" presetSubtype="0" fill="hold" nodeType="withEffect">
                                  <p:stCondLst>
                                    <p:cond delay="0"/>
                                  </p:stCondLst>
                                  <p:childTnLst>
                                    <p:set>
                                      <p:cBhvr>
                                        <p:cTn id="73" dur="1" fill="hold">
                                          <p:stCondLst>
                                            <p:cond delay="0"/>
                                          </p:stCondLst>
                                        </p:cTn>
                                        <p:tgtEl>
                                          <p:spTgt spid="497666"/>
                                        </p:tgtEl>
                                        <p:attrNameLst>
                                          <p:attrName>style.visibility</p:attrName>
                                        </p:attrNameLst>
                                      </p:cBhvr>
                                      <p:to>
                                        <p:strVal val="visible"/>
                                      </p:to>
                                    </p:set>
                                    <p:animEffect transition="in" filter="fade">
                                      <p:cBhvr>
                                        <p:cTn id="74" dur="1000"/>
                                        <p:tgtEl>
                                          <p:spTgt spid="497666"/>
                                        </p:tgtEl>
                                      </p:cBhvr>
                                    </p:animEffect>
                                  </p:childTnLst>
                                </p:cTn>
                              </p:par>
                            </p:childTnLst>
                          </p:cTn>
                        </p:par>
                        <p:par>
                          <p:cTn id="75" fill="hold" nodeType="afterGroup">
                            <p:stCondLst>
                              <p:cond delay="3500"/>
                            </p:stCondLst>
                            <p:childTnLst>
                              <p:par>
                                <p:cTn id="76" presetID="22" presetClass="entr" presetSubtype="1" fill="hold" grpId="0" nodeType="afterEffect">
                                  <p:stCondLst>
                                    <p:cond delay="0"/>
                                  </p:stCondLst>
                                  <p:childTnLst>
                                    <p:set>
                                      <p:cBhvr>
                                        <p:cTn id="77" dur="1" fill="hold">
                                          <p:stCondLst>
                                            <p:cond delay="0"/>
                                          </p:stCondLst>
                                        </p:cTn>
                                        <p:tgtEl>
                                          <p:spTgt spid="497716"/>
                                        </p:tgtEl>
                                        <p:attrNameLst>
                                          <p:attrName>style.visibility</p:attrName>
                                        </p:attrNameLst>
                                      </p:cBhvr>
                                      <p:to>
                                        <p:strVal val="visible"/>
                                      </p:to>
                                    </p:set>
                                    <p:animEffect transition="in" filter="wipe(up)">
                                      <p:cBhvr>
                                        <p:cTn id="78" dur="1000"/>
                                        <p:tgtEl>
                                          <p:spTgt spid="497716"/>
                                        </p:tgtEl>
                                      </p:cBhvr>
                                    </p:animEffect>
                                  </p:childTnLst>
                                </p:cTn>
                              </p:par>
                            </p:childTnLst>
                          </p:cTn>
                        </p:par>
                        <p:par>
                          <p:cTn id="79" fill="hold" nodeType="afterGroup">
                            <p:stCondLst>
                              <p:cond delay="4500"/>
                            </p:stCondLst>
                            <p:childTnLst>
                              <p:par>
                                <p:cTn id="80" presetID="22" presetClass="entr" presetSubtype="1" fill="hold" grpId="0" nodeType="afterEffect">
                                  <p:stCondLst>
                                    <p:cond delay="0"/>
                                  </p:stCondLst>
                                  <p:childTnLst>
                                    <p:set>
                                      <p:cBhvr>
                                        <p:cTn id="81" dur="1" fill="hold">
                                          <p:stCondLst>
                                            <p:cond delay="0"/>
                                          </p:stCondLst>
                                        </p:cTn>
                                        <p:tgtEl>
                                          <p:spTgt spid="497717"/>
                                        </p:tgtEl>
                                        <p:attrNameLst>
                                          <p:attrName>style.visibility</p:attrName>
                                        </p:attrNameLst>
                                      </p:cBhvr>
                                      <p:to>
                                        <p:strVal val="visible"/>
                                      </p:to>
                                    </p:set>
                                    <p:animEffect transition="in" filter="wipe(up)">
                                      <p:cBhvr>
                                        <p:cTn id="82" dur="1000"/>
                                        <p:tgtEl>
                                          <p:spTgt spid="497717"/>
                                        </p:tgtEl>
                                      </p:cBhvr>
                                    </p:animEffect>
                                  </p:childTnLst>
                                </p:cTn>
                              </p:par>
                            </p:childTnLst>
                          </p:cTn>
                        </p:par>
                        <p:par>
                          <p:cTn id="83" fill="hold" nodeType="afterGroup">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497718"/>
                                        </p:tgtEl>
                                        <p:attrNameLst>
                                          <p:attrName>style.visibility</p:attrName>
                                        </p:attrNameLst>
                                      </p:cBhvr>
                                      <p:to>
                                        <p:strVal val="visible"/>
                                      </p:to>
                                    </p:set>
                                    <p:animEffect transition="in" filter="fade">
                                      <p:cBhvr>
                                        <p:cTn id="86" dur="1000"/>
                                        <p:tgtEl>
                                          <p:spTgt spid="497718"/>
                                        </p:tgtEl>
                                      </p:cBhvr>
                                    </p:animEffect>
                                  </p:childTnLst>
                                </p:cTn>
                              </p:par>
                            </p:childTnLst>
                          </p:cTn>
                        </p:par>
                        <p:par>
                          <p:cTn id="87" fill="hold" nodeType="afterGroup">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497719"/>
                                        </p:tgtEl>
                                        <p:attrNameLst>
                                          <p:attrName>style.visibility</p:attrName>
                                        </p:attrNameLst>
                                      </p:cBhvr>
                                      <p:to>
                                        <p:strVal val="visible"/>
                                      </p:to>
                                    </p:set>
                                    <p:animEffect transition="in" filter="fade">
                                      <p:cBhvr>
                                        <p:cTn id="90" dur="1000"/>
                                        <p:tgtEl>
                                          <p:spTgt spid="497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96" grpId="0"/>
      <p:bldP spid="497697" grpId="0"/>
      <p:bldP spid="497698" grpId="0" animBg="1"/>
      <p:bldP spid="497699" grpId="0" animBg="1"/>
      <p:bldP spid="497700" grpId="0" animBg="1"/>
      <p:bldP spid="497701" grpId="0" animBg="1"/>
      <p:bldP spid="497702" grpId="0" animBg="1"/>
      <p:bldP spid="497703" grpId="0" animBg="1"/>
      <p:bldP spid="497704" grpId="0" animBg="1"/>
      <p:bldP spid="497705" grpId="0" animBg="1"/>
      <p:bldP spid="497706" grpId="0" animBg="1"/>
      <p:bldP spid="497707" grpId="0" animBg="1"/>
      <p:bldP spid="497708" grpId="0" animBg="1"/>
      <p:bldP spid="497709" grpId="0" animBg="1"/>
      <p:bldP spid="497710" grpId="0" animBg="1"/>
      <p:bldP spid="497711" grpId="0" animBg="1"/>
      <p:bldP spid="497712" grpId="0" animBg="1"/>
      <p:bldP spid="497713" grpId="0" animBg="1"/>
      <p:bldP spid="497714" grpId="0"/>
      <p:bldP spid="497716" grpId="0"/>
      <p:bldP spid="497717" grpId="0"/>
      <p:bldP spid="497718" grpId="0"/>
      <p:bldP spid="4977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6730" y="591671"/>
            <a:ext cx="10771094" cy="1075514"/>
          </a:xfrm>
        </p:spPr>
        <p:txBody>
          <a:bodyPr/>
          <a:lstStyle/>
          <a:p>
            <a:r>
              <a:rPr lang="en-US" dirty="0" smtClean="0">
                <a:latin typeface="Times New Roman" panose="02020603050405020304" pitchFamily="18" charset="0"/>
                <a:cs typeface="Times New Roman" panose="02020603050405020304" pitchFamily="18" charset="0"/>
              </a:rPr>
              <a:t>Which</a:t>
            </a:r>
            <a:r>
              <a:rPr lang="fa-I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types </a:t>
            </a:r>
            <a:r>
              <a:rPr lang="en-US" dirty="0">
                <a:latin typeface="Times New Roman" panose="02020603050405020304" pitchFamily="18" charset="0"/>
                <a:cs typeface="Times New Roman" panose="02020603050405020304" pitchFamily="18" charset="0"/>
              </a:rPr>
              <a:t>of measures are the most cost effective ones to be able to set priorities for policy </a:t>
            </a:r>
            <a:r>
              <a:rPr lang="en-US" dirty="0" smtClean="0">
                <a:latin typeface="Times New Roman" panose="02020603050405020304" pitchFamily="18" charset="0"/>
                <a:cs typeface="Times New Roman" panose="02020603050405020304" pitchFamily="18" charset="0"/>
              </a:rPr>
              <a:t>makers</a:t>
            </a:r>
            <a:r>
              <a:rPr lang="en-US" dirty="0">
                <a:latin typeface="Times New Roman" panose="02020603050405020304" pitchFamily="18" charset="0"/>
                <a:cs typeface="Times New Roman" panose="02020603050405020304" pitchFamily="18" charset="0"/>
              </a:rPr>
              <a:t>?</a:t>
            </a:r>
            <a:endParaRPr lang="en-US" dirty="0"/>
          </a:p>
        </p:txBody>
      </p:sp>
      <p:sp>
        <p:nvSpPr>
          <p:cNvPr id="9" name="Content Placeholder 8"/>
          <p:cNvSpPr>
            <a:spLocks noGrp="1"/>
          </p:cNvSpPr>
          <p:nvPr>
            <p:ph idx="1"/>
          </p:nvPr>
        </p:nvSpPr>
        <p:spPr>
          <a:xfrm>
            <a:off x="576730" y="2232210"/>
            <a:ext cx="11135658" cy="4800601"/>
          </a:xfrm>
        </p:spPr>
        <p:txBody>
          <a:bodyPr>
            <a:noAutofit/>
          </a:bodyPr>
          <a:lstStyle/>
          <a:p>
            <a:pPr algn="just"/>
            <a:r>
              <a:rPr lang="en-US" dirty="0">
                <a:latin typeface="Times New Roman" panose="02020603050405020304" pitchFamily="18" charset="0"/>
                <a:cs typeface="Times New Roman" panose="02020603050405020304" pitchFamily="18" charset="0"/>
              </a:rPr>
              <a:t>More than 91% of global traffic fatalities occur in low and middle-income countries, which possess only 48% of the world’s registered vehicles [1]. Traffic accidents causing injuries have an annual occurrence rate of 26</a:t>
            </a:r>
            <a:r>
              <a:rPr lang="ar-S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5 cases per 100,000 people in Iran, and are the country’s second-largest cause of death and largest cause of years of life lost (YLL). The proportion of YLL due to traffic injuries in Iran is higher than in most other parts of the eastern Mediterranean region and elsewhere in the world, and is one of the country’s most serious problems</a:t>
            </a:r>
            <a:r>
              <a:rPr lang="ar-S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question to be discussed is what the economic impact is of road safety investments and which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types of measures are the most cost effective ones to be able to set priorities for policy makers (</a:t>
            </a:r>
            <a:r>
              <a:rPr lang="en-US" dirty="0" smtClean="0">
                <a:latin typeface="Times New Roman" panose="02020603050405020304" pitchFamily="18" charset="0"/>
                <a:cs typeface="Times New Roman" panose="02020603050405020304" pitchFamily="18" charset="0"/>
              </a:rPr>
              <a:t>evidence based </a:t>
            </a:r>
            <a:r>
              <a:rPr lang="en-US" dirty="0">
                <a:latin typeface="Times New Roman" panose="02020603050405020304" pitchFamily="18" charset="0"/>
                <a:cs typeface="Times New Roman" panose="02020603050405020304" pitchFamily="18" charset="0"/>
              </a:rPr>
              <a:t>policy making</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two main methods used nowadays for this purpose are the Human Capital (HC) method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more recent Willingness-To-Pay (WTP) </a:t>
            </a:r>
            <a:r>
              <a:rPr lang="en-US" dirty="0" smtClean="0">
                <a:latin typeface="Times New Roman" panose="02020603050405020304" pitchFamily="18" charset="0"/>
                <a:cs typeface="Times New Roman" panose="02020603050405020304" pitchFamily="18" charset="0"/>
              </a:rPr>
              <a:t>method.</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WTP method has been specifically developed to deal in a more reliable way with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less tangible value a person puts on his own reduction of fatality and injury risk and is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recommended method by economists nowadays to estimate the human costs.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4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Willingness-To-Pay method (WTP)</a:t>
            </a:r>
            <a:br>
              <a:rPr lang="en-US" b="1" i="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202843" y="2303555"/>
            <a:ext cx="11322423" cy="3733800"/>
          </a:xfrm>
        </p:spPr>
        <p:txBody>
          <a:bodyPr>
            <a:noAutofit/>
          </a:bodyPr>
          <a:lstStyle/>
          <a:p>
            <a:pPr algn="justLow"/>
            <a:r>
              <a:rPr lang="en-US" sz="1600" dirty="0" smtClean="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major objection against the HC method described above is that most people do not value their life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primarily for their output to the society (economic impact), but because it has intrinsic value to them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and their </a:t>
            </a:r>
            <a:r>
              <a:rPr lang="en-US" sz="1600" dirty="0" smtClean="0">
                <a:latin typeface="Times New Roman" panose="02020603050405020304" pitchFamily="18" charset="0"/>
                <a:cs typeface="Times New Roman" panose="02020603050405020304" pitchFamily="18" charset="0"/>
              </a:rPr>
              <a:t>relatives.</a:t>
            </a:r>
            <a:endParaRPr lang="fa-IR" sz="1600" dirty="0" smtClean="0">
              <a:latin typeface="Times New Roman" panose="02020603050405020304" pitchFamily="18" charset="0"/>
              <a:cs typeface="Times New Roman" panose="02020603050405020304" pitchFamily="18" charset="0"/>
            </a:endParaRPr>
          </a:p>
          <a:p>
            <a:pPr algn="justLow"/>
            <a:endParaRPr lang="en-US" sz="1600" dirty="0" smtClean="0">
              <a:latin typeface="Times New Roman" panose="02020603050405020304" pitchFamily="18" charset="0"/>
              <a:cs typeface="Times New Roman" panose="02020603050405020304" pitchFamily="18" charset="0"/>
            </a:endParaRPr>
          </a:p>
          <a:p>
            <a:pPr algn="justLow"/>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value, often referred to as the </a:t>
            </a:r>
            <a:r>
              <a:rPr lang="en-US" sz="1600" b="1" dirty="0">
                <a:latin typeface="Times New Roman" panose="02020603050405020304" pitchFamily="18" charset="0"/>
                <a:cs typeface="Times New Roman" panose="02020603050405020304" pitchFamily="18" charset="0"/>
              </a:rPr>
              <a:t>Value of Statistical Life (VSL)</a:t>
            </a:r>
            <a:r>
              <a:rPr lang="en-US" sz="1600" dirty="0">
                <a:latin typeface="Times New Roman" panose="02020603050405020304" pitchFamily="18" charset="0"/>
                <a:cs typeface="Times New Roman" panose="02020603050405020304" pitchFamily="18" charset="0"/>
              </a:rPr>
              <a:t>, can be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estimated by determining the amount of money that people are willing to pay to reduce the risk of being</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killed in an accident. The VSL is estimated by the WTP method, which has been adopted in many </a:t>
            </a:r>
            <a:r>
              <a:rPr lang="en-US" sz="1600" dirty="0" smtClean="0">
                <a:latin typeface="Times New Roman" panose="02020603050405020304" pitchFamily="18" charset="0"/>
                <a:cs typeface="Times New Roman" panose="02020603050405020304" pitchFamily="18" charset="0"/>
              </a:rPr>
              <a:t>high income </a:t>
            </a:r>
            <a:r>
              <a:rPr lang="en-US" sz="1600" dirty="0">
                <a:latin typeface="Times New Roman" panose="02020603050405020304" pitchFamily="18" charset="0"/>
                <a:cs typeface="Times New Roman" panose="02020603050405020304" pitchFamily="18" charset="0"/>
              </a:rPr>
              <a:t>countries in the meantime, replacing the HC method. </a:t>
            </a:r>
            <a:endParaRPr lang="fa-IR" sz="1600" dirty="0" smtClean="0">
              <a:latin typeface="Times New Roman" panose="02020603050405020304" pitchFamily="18" charset="0"/>
              <a:cs typeface="Times New Roman" panose="02020603050405020304" pitchFamily="18" charset="0"/>
            </a:endParaRPr>
          </a:p>
          <a:p>
            <a:pPr algn="justLow"/>
            <a:endParaRPr lang="fa-IR" sz="1600" dirty="0" smtClean="0">
              <a:latin typeface="Times New Roman" panose="02020603050405020304" pitchFamily="18" charset="0"/>
              <a:cs typeface="Times New Roman" panose="02020603050405020304" pitchFamily="18" charset="0"/>
            </a:endParaRPr>
          </a:p>
          <a:p>
            <a:pPr algn="justLow"/>
            <a:r>
              <a:rPr lang="en-US" sz="1600" dirty="0" smtClean="0">
                <a:latin typeface="Times New Roman" panose="02020603050405020304" pitchFamily="18" charset="0"/>
                <a:cs typeface="Times New Roman" panose="02020603050405020304" pitchFamily="18" charset="0"/>
              </a:rPr>
              <a:t>Various </a:t>
            </a:r>
            <a:r>
              <a:rPr lang="en-US" sz="1600" dirty="0">
                <a:latin typeface="Times New Roman" panose="02020603050405020304" pitchFamily="18" charset="0"/>
                <a:cs typeface="Times New Roman" panose="02020603050405020304" pitchFamily="18" charset="0"/>
              </a:rPr>
              <a:t>WTP methods have been developed, where the two most important ones are the Revealed</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Preference (RP) and the Stated Preference (SP) method. RP methods value risk reductions based on</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actual </a:t>
            </a:r>
            <a:r>
              <a:rPr lang="en-US" sz="1600" dirty="0" smtClean="0">
                <a:latin typeface="Times New Roman" panose="02020603050405020304" pitchFamily="18" charset="0"/>
                <a:cs typeface="Times New Roman" panose="02020603050405020304" pitchFamily="18" charset="0"/>
              </a:rPr>
              <a:t>behavior, </a:t>
            </a:r>
            <a:r>
              <a:rPr lang="en-US" sz="1600" dirty="0">
                <a:latin typeface="Times New Roman" panose="02020603050405020304" pitchFamily="18" charset="0"/>
                <a:cs typeface="Times New Roman" panose="02020603050405020304" pitchFamily="18" charset="0"/>
              </a:rPr>
              <a:t>for example on how much money is spent on safety provisions, while in SP methods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people are asked how much they are willing to pay for safety </a:t>
            </a:r>
            <a:r>
              <a:rPr lang="en-US" sz="1600" dirty="0" smtClean="0">
                <a:latin typeface="Times New Roman" panose="02020603050405020304" pitchFamily="18" charset="0"/>
                <a:cs typeface="Times New Roman" panose="02020603050405020304" pitchFamily="18" charset="0"/>
              </a:rPr>
              <a:t>provisions.</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2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2302934"/>
            <a:ext cx="10479743" cy="4023360"/>
          </a:xfrm>
        </p:spPr>
        <p:txBody>
          <a:bodyPr>
            <a:normAutofit/>
          </a:bodyPr>
          <a:lstStyle/>
          <a:p>
            <a:pPr algn="just"/>
            <a:r>
              <a:rPr lang="en-US" sz="2400" dirty="0">
                <a:latin typeface="Times New Roman" panose="02020603050405020304" pitchFamily="18" charset="0"/>
                <a:cs typeface="Times New Roman" panose="02020603050405020304" pitchFamily="18" charset="0"/>
              </a:rPr>
              <a:t>Despite the large burden in terms of DALYs, the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economic burden of road injuries in low-income and</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middle-income countries only accounts for 46·4% of</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global economic cost.</a:t>
            </a:r>
          </a:p>
          <a:p>
            <a:pPr marL="0" indent="0" algn="just">
              <a:buNone/>
            </a:pPr>
            <a:endParaRPr lang="fa-IR"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Although the economic burden of road</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injuries on low-income countries is relatively light at</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present, it is likely to rise in the course of economic</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development if growth in motorization and traffic density</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outpaces development of infrastructure and law</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enforcement levels.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240" y="414252"/>
            <a:ext cx="2292295" cy="2237426"/>
          </a:xfrm>
          <a:prstGeom prst="rect">
            <a:avLst/>
          </a:prstGeom>
        </p:spPr>
      </p:pic>
    </p:spTree>
    <p:extLst>
      <p:ext uri="{BB962C8B-B14F-4D97-AF65-F5344CB8AC3E}">
        <p14:creationId xmlns:p14="http://schemas.microsoft.com/office/powerpoint/2010/main" val="21174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2075728"/>
            <a:ext cx="11268636" cy="4906963"/>
          </a:xfrm>
        </p:spPr>
        <p:txBody>
          <a:bodyPr>
            <a:normAutofit/>
          </a:bodyPr>
          <a:lstStyle/>
          <a:p>
            <a:pPr algn="just"/>
            <a:r>
              <a:rPr lang="en-US" sz="2400" dirty="0">
                <a:latin typeface="Times New Roman" panose="02020603050405020304" pitchFamily="18" charset="0"/>
                <a:cs typeface="Times New Roman" panose="02020603050405020304" pitchFamily="18" charset="0"/>
              </a:rPr>
              <a:t>The studies show</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high-income countries have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largest macroeconomic costs of road injuries,</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whereas low-income and middle-income countries bear</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sizeable health burdens. </a:t>
            </a:r>
            <a:endParaRPr lang="fa-IR"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fact that low-income and</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middle-income countries bear the majority of the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human toll underscores the need for improvements on</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multiple fronts, including infrastructure, law enforcement,</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public awareness, and emergency response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systems. Otherwise, as these countries develop, the</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human cost they already bear will be accompanied by</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economic hardship</a:t>
            </a:r>
            <a:r>
              <a:rPr lang="en-US" sz="2400" dirty="0" smtClean="0">
                <a:latin typeface="Times New Roman" panose="02020603050405020304" pitchFamily="18" charset="0"/>
                <a:cs typeface="Times New Roman" panose="02020603050405020304" pitchFamily="18" charset="0"/>
              </a:rPr>
              <a:t>.</a:t>
            </a:r>
            <a:endParaRPr lang="fa-IR"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Policymaking and resource allocation based on scientific evidence about the cost of traffic injuries in Iran could result in significant economic savings</a:t>
            </a:r>
            <a:r>
              <a:rPr lang="fa-IR"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that lead to reduce </a:t>
            </a:r>
            <a:r>
              <a:rPr lang="en-US" sz="2400" dirty="0">
                <a:latin typeface="Times New Roman" panose="02020603050405020304" pitchFamily="18" charset="0"/>
                <a:cs typeface="Times New Roman" panose="02020603050405020304" pitchFamily="18" charset="0"/>
              </a:rPr>
              <a:t>traffic-related death and injury rates have the potential to deliver a huge economic benefit.</a:t>
            </a:r>
          </a:p>
          <a:p>
            <a:pPr algn="just"/>
            <a:endParaRPr lang="en-US" sz="2400" dirty="0"/>
          </a:p>
        </p:txBody>
      </p:sp>
    </p:spTree>
    <p:extLst>
      <p:ext uri="{BB962C8B-B14F-4D97-AF65-F5344CB8AC3E}">
        <p14:creationId xmlns:p14="http://schemas.microsoft.com/office/powerpoint/2010/main" val="13423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13.4|3|2.4|2.2|2.3|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453</TotalTime>
  <Words>1362</Words>
  <Application>Microsoft Office PowerPoint</Application>
  <PresentationFormat>Widescreen</PresentationFormat>
  <Paragraphs>265</Paragraphs>
  <Slides>17</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Arial</vt:lpstr>
      <vt:lpstr>Calibri</vt:lpstr>
      <vt:lpstr>Century Gothic</vt:lpstr>
      <vt:lpstr>Garamond</vt:lpstr>
      <vt:lpstr>新細明體</vt:lpstr>
      <vt:lpstr>新細明體</vt:lpstr>
      <vt:lpstr>Tahoma</vt:lpstr>
      <vt:lpstr>Times New Roman</vt:lpstr>
      <vt:lpstr>Tunga</vt:lpstr>
      <vt:lpstr>Verdana</vt:lpstr>
      <vt:lpstr>Webdings</vt:lpstr>
      <vt:lpstr>Wingdings</vt:lpstr>
      <vt:lpstr>Wingdings 3</vt:lpstr>
      <vt:lpstr>Ion Boardroom</vt:lpstr>
      <vt:lpstr>6_Default Design</vt:lpstr>
      <vt:lpstr>Economics of road safety</vt:lpstr>
      <vt:lpstr>Introduction</vt:lpstr>
      <vt:lpstr>PowerPoint Presentation</vt:lpstr>
      <vt:lpstr>PowerPoint Presentation</vt:lpstr>
      <vt:lpstr>Type of Costs</vt:lpstr>
      <vt:lpstr>Which types of measures are the most cost effective ones to be able to set priorities for policy makers?</vt:lpstr>
      <vt:lpstr>Willingness-To-Pay method (WTP) </vt:lpstr>
      <vt:lpstr>PowerPoint Presentation</vt:lpstr>
      <vt:lpstr>PowerPoint Presentation</vt:lpstr>
      <vt:lpstr>PowerPoint Presentation</vt:lpstr>
      <vt:lpstr>PowerPoint Presentation</vt:lpstr>
      <vt:lpstr>PowerPoint Presentation</vt:lpstr>
      <vt:lpstr>PowerPoint Presentation</vt:lpstr>
      <vt:lpstr>and Decision Analysis Introduction to Medical Decision Making  </vt:lpstr>
      <vt:lpstr>Outline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road safety</dc:title>
  <dc:creator>user</dc:creator>
  <cp:lastModifiedBy>Windows User</cp:lastModifiedBy>
  <cp:revision>46</cp:revision>
  <dcterms:created xsi:type="dcterms:W3CDTF">2020-08-01T09:41:36Z</dcterms:created>
  <dcterms:modified xsi:type="dcterms:W3CDTF">2020-08-26T07:44:51Z</dcterms:modified>
</cp:coreProperties>
</file>