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775146-12E3-46E3-B7F5-56E19CE3202E}" type="datetimeFigureOut">
              <a:rPr lang="fa-IR" smtClean="0"/>
              <a:t>12/23/1441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014535-EE21-4B19-9EA4-C04DDF5514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004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4535-EE21-4B19-9EA4-C04DDF55146D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278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A45E-E614-42F0-88AD-75434941F1B2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2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5895-483D-4934-8CA6-46286A67DB45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8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57EB-49B1-47EE-92DA-25A3A066BF7D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3289B-F603-4076-B5C9-2A27401255EE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9803-A191-4AD8-BC4F-159CFDA4DE5E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4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4E79-64DC-4DC0-A3AA-B600949CF1DF}" type="datetime1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A8A15-4834-4AFA-8A28-D2AC54C4F440}" type="datetime1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61C6-2350-4AEB-B89E-201F3B21DC9C}" type="datetime1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6B58-5CD4-43C2-B6D3-BEBE1DA204C7}" type="datetime1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F5BB-CAE1-44A1-B59E-23722D587E0B}" type="datetime1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5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06A5-C0F5-4087-A91E-DFE973655FFB}" type="datetime1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4FF9-0B40-4574-ACE5-6B3C38429F7E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M.Saadati,2020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622C-9E72-4119-87B3-E2F1F19BE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rsss.i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58138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ell MT" panose="02020503060305020303" pitchFamily="18" charset="0"/>
              </a:rPr>
              <a:t>NGOs and Road safety</a:t>
            </a:r>
            <a:endParaRPr lang="en-US" sz="6600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9619"/>
            <a:ext cx="9144000" cy="11858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Bell MT" panose="02020503060305020303" pitchFamily="18" charset="0"/>
              </a:rPr>
              <a:t>By. Dr. Mohammad Saadati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Bell MT" panose="02020503060305020303" pitchFamily="18" charset="0"/>
              </a:rPr>
              <a:t>Road Traffic Injury Research Center</a:t>
            </a:r>
            <a:endParaRPr lang="en-US" sz="2800" b="1" dirty="0" smtClean="0">
              <a:solidFill>
                <a:srgbClr val="7030A0"/>
              </a:solidFill>
              <a:latin typeface="Bell MT" panose="02020503060305020303" pitchFamily="18" charset="0"/>
            </a:endParaRPr>
          </a:p>
          <a:p>
            <a:endParaRPr lang="en-US" sz="3200" b="1" dirty="0">
              <a:solidFill>
                <a:srgbClr val="00B050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223853"/>
            <a:ext cx="4114800" cy="252808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1072515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NGOs initiatives for RTIs advocacy</a:t>
            </a:r>
            <a:endParaRPr lang="en-US" sz="36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2" y="1139825"/>
            <a:ext cx="10896600" cy="55895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Review </a:t>
            </a:r>
            <a:r>
              <a:rPr lang="en-US" sz="21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and analyze status of road safety in the country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Identify political mechanisms which influence the creation or modification of legislation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Engage partners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Define </a:t>
            </a:r>
            <a:r>
              <a:rPr lang="en-US" sz="2100" dirty="0" smtClean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goals and objectives</a:t>
            </a:r>
            <a:endParaRPr lang="en-US" sz="2100" dirty="0">
              <a:solidFill>
                <a:srgbClr val="00B0F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Develop a strategy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Develop advocacy materials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Organize events </a:t>
            </a:r>
            <a:endParaRPr lang="en-US" sz="21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Identify champions </a:t>
            </a:r>
            <a:endParaRPr lang="en-US" sz="2100" dirty="0">
              <a:solidFill>
                <a:srgbClr val="00B0F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Engage </a:t>
            </a:r>
            <a:r>
              <a:rPr lang="en-US" sz="21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 media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296863"/>
            <a:ext cx="2484120" cy="157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75" y="2259806"/>
            <a:ext cx="2425540" cy="1674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67" y="2465388"/>
            <a:ext cx="2930271" cy="1963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95" y="2518568"/>
            <a:ext cx="247650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070" y="4581524"/>
            <a:ext cx="3719513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62" y="2938279"/>
            <a:ext cx="3080908" cy="1948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96" y="3377696"/>
            <a:ext cx="2720895" cy="3048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471" y="4340227"/>
            <a:ext cx="3190875" cy="166131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NGOs and Road safety; Experiences </a:t>
            </a:r>
            <a:endParaRPr lang="fa-IR" sz="3200" dirty="0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43014"/>
            <a:ext cx="10901363" cy="54006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Jalisco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state of Mexico</a:t>
            </a:r>
          </a:p>
          <a:p>
            <a:pPr>
              <a:lnSpc>
                <a:spcPct val="100000"/>
              </a:lnSpc>
            </a:pPr>
            <a:r>
              <a:rPr lang="es-ES" dirty="0">
                <a:latin typeface="Times New Roman" panose="02020503050405090304" pitchFamily="18" charset="0"/>
                <a:cs typeface="Times New Roman" panose="02020503050405090304" pitchFamily="18" charset="0"/>
              </a:rPr>
              <a:t>Víctimas de Violencia Vial (VIVIAC</a:t>
            </a:r>
            <a:r>
              <a:rPr lang="es-E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), Established in 2009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“Legislating for </a:t>
            </a:r>
            <a:r>
              <a:rPr lang="en-US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Life</a:t>
            </a:r>
            <a:r>
              <a:rPr lang="en-US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” movement about drinking and driving laws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Methods: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interview with vicitims, policy makers, establishing citizens representative group,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Resulted in change in law as: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upper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limit on 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 level of blood alcohol concentration (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BAC) at 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0.05 g/dl down from 0.15 g/dl for the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general driving 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population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and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BAC 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limit of 0.00 g/dl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for drivers 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of public transport vehicles</a:t>
            </a:r>
            <a:r>
              <a:rPr lang="en-US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4" y="238126"/>
            <a:ext cx="2276475" cy="20097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4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NGOs and Road safety; Experiences </a:t>
            </a:r>
            <a:endParaRPr lang="fa-IR" sz="3200" dirty="0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43014"/>
            <a:ext cx="10901363" cy="54006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Visibility </a:t>
            </a:r>
            <a:r>
              <a:rPr lang="en-US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of </a:t>
            </a:r>
            <a:r>
              <a:rPr lang="en-US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school children </a:t>
            </a:r>
            <a:r>
              <a:rPr lang="en-US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on roads in Ghana and </a:t>
            </a:r>
            <a:r>
              <a:rPr lang="en-US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Tanzania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 panose="02020503050405090304" pitchFamily="18" charset="0"/>
              </a:rPr>
              <a:t>Amend NGO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 panose="02020503050405090304" pitchFamily="18" charset="0"/>
              </a:rPr>
              <a:t>Social </a:t>
            </a:r>
            <a:r>
              <a:rPr lang="en-US" dirty="0">
                <a:latin typeface="Times New Roman" panose="02020503050405090304" pitchFamily="18" charset="0"/>
              </a:rPr>
              <a:t>marketing </a:t>
            </a:r>
            <a:r>
              <a:rPr lang="en-US" dirty="0" smtClean="0">
                <a:latin typeface="Times New Roman" panose="02020503050405090304" pitchFamily="18" charset="0"/>
              </a:rPr>
              <a:t>on "</a:t>
            </a:r>
            <a:r>
              <a:rPr lang="en-US" dirty="0" smtClean="0">
                <a:solidFill>
                  <a:srgbClr val="FF0000"/>
                </a:solidFill>
                <a:latin typeface="Times New Roman" panose="02020503050405090304" pitchFamily="18" charset="0"/>
              </a:rPr>
              <a:t>See </a:t>
            </a:r>
            <a:r>
              <a:rPr lang="en-US" dirty="0">
                <a:solidFill>
                  <a:srgbClr val="FF0000"/>
                </a:solidFill>
                <a:latin typeface="Times New Roman" panose="02020503050405090304" pitchFamily="18" charset="0"/>
              </a:rPr>
              <a:t>&amp; Be </a:t>
            </a:r>
            <a:r>
              <a:rPr lang="en-US" dirty="0" smtClean="0">
                <a:solidFill>
                  <a:srgbClr val="FF0000"/>
                </a:solidFill>
                <a:latin typeface="Times New Roman" panose="02020503050405090304" pitchFamily="18" charset="0"/>
              </a:rPr>
              <a:t>Seen</a:t>
            </a:r>
            <a:r>
              <a:rPr lang="en-US" dirty="0" smtClean="0">
                <a:latin typeface="Times New Roman" panose="02020503050405090304" pitchFamily="18" charset="0"/>
              </a:rPr>
              <a:t>”; reflector-enhanced </a:t>
            </a:r>
            <a:r>
              <a:rPr lang="en-US" dirty="0">
                <a:latin typeface="Times New Roman" panose="02020503050405090304" pitchFamily="18" charset="0"/>
              </a:rPr>
              <a:t>school </a:t>
            </a:r>
            <a:r>
              <a:rPr lang="en-US" dirty="0" smtClean="0">
                <a:latin typeface="Times New Roman" panose="02020503050405090304" pitchFamily="18" charset="0"/>
              </a:rPr>
              <a:t>bags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 panose="02020503050405090304" pitchFamily="18" charset="0"/>
              </a:rPr>
              <a:t>Engaging manufacturers, government and schools</a:t>
            </a:r>
            <a:endParaRPr lang="fa-IR" dirty="0">
              <a:latin typeface="Times New Roman" panose="0202050305040509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3614737"/>
            <a:ext cx="4219574" cy="2807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31" y="3614737"/>
            <a:ext cx="6041232" cy="295248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NGOs and Road safety; Experiences </a:t>
            </a:r>
            <a:endParaRPr lang="fa-IR" sz="3200" dirty="0">
              <a:solidFill>
                <a:srgbClr val="FF00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43014"/>
            <a:ext cx="10901363" cy="54006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YOURS: Youth for Road Safety</a:t>
            </a:r>
            <a:r>
              <a:rPr lang="en-US" sz="32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US" sz="3200" dirty="0" smtClean="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dirty="0" smtClean="0">
                <a:latin typeface="Times New Roman" panose="02020503050405090304" pitchFamily="18" charset="0"/>
              </a:rPr>
              <a:t> Global </a:t>
            </a:r>
            <a:r>
              <a:rPr lang="en-US" sz="3200" dirty="0">
                <a:latin typeface="Times New Roman" panose="02020503050405090304" pitchFamily="18" charset="0"/>
              </a:rPr>
              <a:t>youth-led </a:t>
            </a:r>
            <a:r>
              <a:rPr lang="en-US" sz="3200" dirty="0" smtClean="0">
                <a:latin typeface="Times New Roman" panose="02020503050405090304" pitchFamily="18" charset="0"/>
              </a:rPr>
              <a:t>NGO established in 2010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>
                <a:solidFill>
                  <a:srgbClr val="7030A0"/>
                </a:solidFill>
                <a:latin typeface="Times New Roman" panose="02020503050405090304" pitchFamily="18" charset="0"/>
              </a:rPr>
              <a:t>Mission: lobby </a:t>
            </a:r>
            <a:r>
              <a:rPr lang="en-US" sz="3200" dirty="0">
                <a:solidFill>
                  <a:srgbClr val="7030A0"/>
                </a:solidFill>
                <a:latin typeface="Times New Roman" panose="02020503050405090304" pitchFamily="18" charset="0"/>
              </a:rPr>
              <a:t>for road </a:t>
            </a:r>
            <a:r>
              <a:rPr lang="en-US" sz="3200" dirty="0">
                <a:solidFill>
                  <a:srgbClr val="7030A0"/>
                </a:solidFill>
                <a:latin typeface="Times New Roman" panose="02020503050405090304" pitchFamily="18" charset="0"/>
              </a:rPr>
              <a:t>safety among </a:t>
            </a:r>
            <a:r>
              <a:rPr lang="en-US" sz="3200" dirty="0">
                <a:solidFill>
                  <a:srgbClr val="7030A0"/>
                </a:solidFill>
                <a:latin typeface="Times New Roman" panose="02020503050405090304" pitchFamily="18" charset="0"/>
              </a:rPr>
              <a:t>young people around the world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503050405090304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Times New Roman" panose="02020503050405090304" pitchFamily="18" charset="0"/>
              </a:rPr>
              <a:t>Social media is the main tool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C00000"/>
                </a:solidFill>
                <a:latin typeface="Times New Roman" panose="02020503050405090304" pitchFamily="18" charset="0"/>
              </a:rPr>
              <a:t>Capacity building of youth around the world</a:t>
            </a:r>
            <a:endParaRPr lang="en-US" sz="32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a-IR" sz="3200" dirty="0">
              <a:latin typeface="Times New Roman" panose="0202050305040509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43014"/>
            <a:ext cx="10901363" cy="54006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a-IR" sz="3200" dirty="0">
              <a:latin typeface="Times New Roman" panose="0202050305040509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4" y="650875"/>
            <a:ext cx="10590877" cy="509111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9" y="700088"/>
            <a:ext cx="10579693" cy="54863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257175"/>
            <a:ext cx="513397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International supports</a:t>
            </a:r>
            <a:endParaRPr lang="fa-IR" sz="3600" dirty="0">
              <a:latin typeface="Times New Roman" panose="0202050305040509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8" y="295275"/>
            <a:ext cx="5683623" cy="2574925"/>
          </a:xfrm>
        </p:spPr>
      </p:pic>
      <p:sp>
        <p:nvSpPr>
          <p:cNvPr id="5" name="TextBox 4"/>
          <p:cNvSpPr txBox="1"/>
          <p:nvPr/>
        </p:nvSpPr>
        <p:spPr>
          <a:xfrm>
            <a:off x="261938" y="2571751"/>
            <a:ext cx="1145381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The Global Alliance of NGOs for Road </a:t>
            </a:r>
            <a:r>
              <a:rPr lang="en-US" sz="2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Safety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Established </a:t>
            </a:r>
            <a:r>
              <a:rPr lang="en-US" sz="24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in 2011 by NGO members of the United Nations Road Safety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Collaboration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More </a:t>
            </a:r>
            <a:r>
              <a:rPr 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than 250 member NGOs </a:t>
            </a:r>
            <a:r>
              <a:rPr lang="en-US" sz="2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from </a:t>
            </a:r>
            <a:r>
              <a:rPr lang="en-US" sz="2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more than 90 countries </a:t>
            </a:r>
            <a:endParaRPr lang="en-US" sz="2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Goals: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Networking </a:t>
            </a:r>
            <a:r>
              <a:rPr lang="en-US" sz="24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and sharing,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Advocacy </a:t>
            </a:r>
            <a:r>
              <a:rPr lang="en-US" sz="24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and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capacity </a:t>
            </a:r>
            <a:r>
              <a:rPr lang="en-US" sz="24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building.</a:t>
            </a:r>
            <a:endParaRPr lang="fa-IR" sz="2400" dirty="0">
              <a:solidFill>
                <a:srgbClr val="00B0F0"/>
              </a:solidFill>
              <a:latin typeface="Times New Roman" panose="0202050305040509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0344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rgbClr val="7030A0"/>
                </a:solidFill>
                <a:latin typeface="Times New Roman" panose="02020503050405090304" pitchFamily="18" charset="0"/>
                <a:cs typeface="B Titr" panose="00000700000000000000" pitchFamily="2" charset="-78"/>
              </a:rPr>
              <a:t>سازمان های مردم نهاد ترافیکی در ایران</a:t>
            </a:r>
            <a:endParaRPr lang="fa-IR" sz="3600" dirty="0">
              <a:solidFill>
                <a:srgbClr val="7030A0"/>
              </a:solidFill>
              <a:latin typeface="Times New Roman" panose="0202050305040509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88" y="1768475"/>
            <a:ext cx="10515600" cy="4351338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جمعیت طرفداران ایمنی راهها</a:t>
            </a: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بهبود وضعیت </a:t>
            </a:r>
            <a:r>
              <a:rPr lang="fa-IR" sz="3200" dirty="0">
                <a:cs typeface="B Nazanin" panose="00000400000000000000" pitchFamily="2" charset="-78"/>
                <a:hlinkClick r:id="rId2"/>
              </a:rPr>
              <a:t>ایمنی</a:t>
            </a:r>
            <a:r>
              <a:rPr lang="fa-IR" sz="3200" dirty="0">
                <a:cs typeface="B Nazanin" panose="00000400000000000000" pitchFamily="2" charset="-78"/>
              </a:rPr>
              <a:t> تردد در </a:t>
            </a:r>
            <a:r>
              <a:rPr lang="fa-IR" sz="3200" dirty="0" smtClean="0">
                <a:cs typeface="B Nazanin" panose="00000400000000000000" pitchFamily="2" charset="-78"/>
              </a:rPr>
              <a:t>راهها و </a:t>
            </a:r>
            <a:r>
              <a:rPr lang="fa-IR" sz="3200" dirty="0">
                <a:cs typeface="B Nazanin" panose="00000400000000000000" pitchFamily="2" charset="-78"/>
              </a:rPr>
              <a:t>ارتقای فرهنگ ترافیکی کشورمی باشد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دارای نمایندگی های استانی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از جمله فعالیت ها: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برگزاری همایش های آموزشی و فرهنگی برای گروههای هدف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آموزش همگانی از طریق رسانه ها و انتشارات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مشارکت در برگزاری همایش های تخصصی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210344"/>
            <a:ext cx="2964045" cy="193357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0344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rgbClr val="7030A0"/>
                </a:solidFill>
                <a:latin typeface="Times New Roman" panose="02020503050405090304" pitchFamily="18" charset="0"/>
                <a:cs typeface="B Titr" panose="00000700000000000000" pitchFamily="2" charset="-78"/>
              </a:rPr>
              <a:t>سازمان های مردم نهاد ترافیکی در ایران</a:t>
            </a:r>
            <a:endParaRPr lang="fa-IR" sz="3600" dirty="0">
              <a:solidFill>
                <a:srgbClr val="7030A0"/>
              </a:solidFill>
              <a:latin typeface="Times New Roman" panose="0202050305040509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997075"/>
            <a:ext cx="10820400" cy="4351338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انجمن خیرین راه و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ترابری</a:t>
            </a:r>
          </a:p>
          <a:p>
            <a:pPr algn="r" rtl="1"/>
            <a:r>
              <a:rPr lang="fa-IR" sz="3200" dirty="0">
                <a:cs typeface="B Nazanin" panose="00000400000000000000" pitchFamily="2" charset="-78"/>
              </a:rPr>
              <a:t>ایجاد بستر و تسهیل امکانات حمل و نقل در نقاط نیازمند، آسیب دیده و محروم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دارای نمایندگی های استانی</a:t>
            </a:r>
          </a:p>
          <a:p>
            <a:pPr marL="0" indent="0" algn="r" rtl="1"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از جمله فعالیت ها: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تامین مالی و اجرای عملیات عمرانی توسعه راهها در مناطق محروم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>
                <a:solidFill>
                  <a:srgbClr val="00B050"/>
                </a:solidFill>
                <a:cs typeface="B Nazanin" panose="00000400000000000000" pitchFamily="2" charset="-78"/>
              </a:rPr>
              <a:t>ارتقاء ایمنی راه‌هاي مناطق محروم و نیازمند از طریق فرهنگ‌سازی و تأمین تجهیزات و تسهيلات ميان </a:t>
            </a: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راهي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جلب </a:t>
            </a:r>
            <a:r>
              <a:rPr lang="fa-IR" sz="3200" dirty="0">
                <a:solidFill>
                  <a:srgbClr val="00B050"/>
                </a:solidFill>
                <a:cs typeface="B Nazanin" panose="00000400000000000000" pitchFamily="2" charset="-78"/>
              </a:rPr>
              <a:t>مشارکت ذينفعان صنعت حمل و نقل </a:t>
            </a:r>
            <a:r>
              <a:rPr lang="fa-IR" sz="3200" dirty="0">
                <a:solidFill>
                  <a:srgbClr val="00B050"/>
                </a:solidFill>
                <a:cs typeface="B Nazanin" panose="00000400000000000000" pitchFamily="2" charset="-78"/>
              </a:rPr>
              <a:t>به منظور جذب منابع و هدايت به سمت اهداف انجمن</a:t>
            </a:r>
            <a:endParaRPr lang="fa-IR" sz="32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210344"/>
            <a:ext cx="2834879" cy="18899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10344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rgbClr val="7030A0"/>
                </a:solidFill>
                <a:latin typeface="Times New Roman" panose="02020503050405090304" pitchFamily="18" charset="0"/>
                <a:cs typeface="B Titr" panose="00000700000000000000" pitchFamily="2" charset="-78"/>
              </a:rPr>
              <a:t>سازمان های مردم نهاد ترافیکی در ایران</a:t>
            </a:r>
            <a:endParaRPr lang="fa-IR" sz="3600" dirty="0">
              <a:solidFill>
                <a:srgbClr val="7030A0"/>
              </a:solidFill>
              <a:latin typeface="Times New Roman" panose="0202050305040509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97062"/>
            <a:ext cx="10820400" cy="435133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Road Safety Pioneers</a:t>
            </a:r>
            <a:endParaRPr lang="fa-IR" sz="32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ارتقای فرهنگ ایمنی ترافیک از طریق ارتقای آگاهی گروههای هدف</a:t>
            </a:r>
          </a:p>
          <a:p>
            <a:pPr marL="0" indent="0" algn="r" rtl="1">
              <a:buNone/>
            </a:pP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از جمله فعالیت ها: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برگزاری کارگاههای آموزشی برای دانش آموزان، رانندگان حرفه ای و...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32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راه اندازی و اجرای کمپین های فرهنگی</a:t>
            </a:r>
          </a:p>
          <a:p>
            <a:pPr marL="0" indent="0" algn="r" rtl="1">
              <a:buNone/>
            </a:pPr>
            <a:endParaRPr lang="fa-IR" sz="32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40928"/>
            <a:ext cx="2424810" cy="132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180218"/>
            <a:ext cx="5095874" cy="239877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437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definition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1399309"/>
            <a:ext cx="11416145" cy="465296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non-profit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citizens' 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organized on a local, national or international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level,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task-oriented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driven by people with a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 of service and humanitarian functions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citizen concerns to Governments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advocate and monitor policies and encourage political participation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provision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information. (United nations)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513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All, give a big hand for safer roads</a:t>
            </a:r>
            <a:endParaRPr lang="fa-IR" dirty="0">
              <a:latin typeface="Times New Roman" panose="0202050305040509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16367"/>
            <a:ext cx="9144000" cy="3703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394" y="5904397"/>
            <a:ext cx="741521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Thank you</a:t>
            </a:r>
            <a:endParaRPr lang="fa-IR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Private organizations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pursue activities to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relieve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suffering,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interests of the poor,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environment,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provide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social services or undertake community development. (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bank 1995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15716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43" y="1354138"/>
            <a:ext cx="11166764" cy="5175250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dirty="0">
                <a:cs typeface="B Yagut" panose="00000400000000000000" pitchFamily="2" charset="-78"/>
              </a:rPr>
              <a:t>سازمان غیردولتی به تشكلهایی اطلاق می‌شود كه </a:t>
            </a:r>
            <a:r>
              <a:rPr lang="fa-IR" dirty="0">
                <a:solidFill>
                  <a:srgbClr val="00B050"/>
                </a:solidFill>
                <a:cs typeface="B Yagut" panose="00000400000000000000" pitchFamily="2" charset="-78"/>
              </a:rPr>
              <a:t>توسط گروهی از اشخاص حقیقی یا حقوقی غیرحكومتی به صورت داوطلبانه با رعایت مقررات مربوطه تأسیس شده و دارای اهداف غیرانتفاعی و غیرسیاسی می باشد</a:t>
            </a:r>
            <a:r>
              <a:rPr lang="fa-IR" dirty="0" smtClean="0">
                <a:solidFill>
                  <a:srgbClr val="00B050"/>
                </a:solidFill>
                <a:cs typeface="B Yagut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cs typeface="B Yagut" panose="00000400000000000000" pitchFamily="2" charset="-78"/>
              </a:rPr>
              <a:t> </a:t>
            </a:r>
            <a:r>
              <a:rPr lang="fa-IR" dirty="0">
                <a:cs typeface="B Yagut" panose="00000400000000000000" pitchFamily="2" charset="-78"/>
              </a:rPr>
              <a:t>موضوع فعالیت سازمان </a:t>
            </a:r>
            <a:r>
              <a:rPr lang="fa-IR" dirty="0" smtClean="0">
                <a:cs typeface="B Yagut" panose="00000400000000000000" pitchFamily="2" charset="-78"/>
              </a:rPr>
              <a:t>مشتمل بریکی </a:t>
            </a:r>
            <a:r>
              <a:rPr lang="fa-IR" dirty="0">
                <a:cs typeface="B Yagut" panose="00000400000000000000" pitchFamily="2" charset="-78"/>
              </a:rPr>
              <a:t>ازموارد علمی ، فرهنگی ، اجتماعی ، ورزشی ، هنری ، نیکوکاری وامورخیریه ، بشردوستانه ، امورزنان ، آسیب دیدگان اجتماعی ، حمایتی ، بهداشت و درمان ، توانبخشی ، محیط زیست ، عمران وآبادانی و نظایرآن ، یا مجموعه ای ازآنها می </a:t>
            </a:r>
            <a:r>
              <a:rPr lang="fa-IR" dirty="0" smtClean="0">
                <a:cs typeface="B Yagut" panose="00000400000000000000" pitchFamily="2" charset="-78"/>
              </a:rPr>
              <a:t>باشد.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dirty="0" smtClean="0">
                <a:cs typeface="B Yagut" panose="00000400000000000000" pitchFamily="2" charset="-78"/>
              </a:rPr>
              <a:t>(</a:t>
            </a:r>
            <a:r>
              <a:rPr lang="fa-IR" sz="2600" dirty="0">
                <a:cs typeface="B Lotus" panose="00000400000000000000" pitchFamily="2" charset="-78"/>
              </a:rPr>
              <a:t>آئین‌نامه اجرایی تأسیس و فعالیت سازمانهای </a:t>
            </a:r>
            <a:r>
              <a:rPr lang="fa-IR" sz="2600" dirty="0" smtClean="0">
                <a:cs typeface="B Lotus" panose="00000400000000000000" pitchFamily="2" charset="-78"/>
              </a:rPr>
              <a:t>غیردولتی</a:t>
            </a:r>
            <a:r>
              <a:rPr lang="fa-IR" dirty="0" smtClean="0">
                <a:cs typeface="B Yagut" panose="00000400000000000000" pitchFamily="2" charset="-78"/>
              </a:rPr>
              <a:t>)</a:t>
            </a:r>
          </a:p>
          <a:p>
            <a:pPr algn="just" rtl="1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fa-IR" dirty="0" smtClean="0">
                <a:cs typeface="B Yagut" panose="00000400000000000000" pitchFamily="2" charset="-78"/>
              </a:rPr>
              <a:t>طبقه بندی در 19 گروه</a:t>
            </a:r>
            <a:endParaRPr lang="fa-IR" dirty="0">
              <a:cs typeface="B Yagut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5" y="185013"/>
            <a:ext cx="10515600" cy="110345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facts about NGOs: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5" y="1288470"/>
            <a:ext cx="10986655" cy="50707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an estimated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million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non-governmental organizations (NGOs)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NGOs were a country, they would have the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5th largest economy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Nearly one in three (31.5%) people worldwide donated to charity in 2015 and one in four (24%) volunteered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over 3.3 million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non-governme3ntal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organizations,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NGO for every 400 people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out of four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in the NGO sector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NGO was Anti-Slavery Society formed at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NGOs and Road Safety</a:t>
            </a:r>
            <a:endParaRPr lang="en-US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Road traffic injuries (RTIs) stands as a </a:t>
            </a:r>
            <a:r>
              <a:rPr lang="en-US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health </a:t>
            </a: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problem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There is mutual relation among RTIs and socio-economical/ cultural situations.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Communities could have big role in RTIs prevention.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Community based movements are the core of social changes.</a:t>
            </a:r>
            <a:endParaRPr lang="en-US" dirty="0" smtClean="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2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NGOs and Road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Safety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; </a:t>
            </a:r>
            <a:r>
              <a:rPr lang="en-US" sz="40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common modes</a:t>
            </a:r>
            <a:endParaRPr lang="en-US" sz="3600" dirty="0">
              <a:solidFill>
                <a:srgbClr val="00B05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681163"/>
            <a:ext cx="10944225" cy="48815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Created </a:t>
            </a:r>
            <a:r>
              <a:rPr lang="en-U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by </a:t>
            </a: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people who </a:t>
            </a:r>
            <a:r>
              <a:rPr lang="en-U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have been directly affected by a </a:t>
            </a: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RTI</a:t>
            </a:r>
          </a:p>
          <a:p>
            <a:pPr>
              <a:lnSpc>
                <a:spcPct val="170000"/>
              </a:lnSpc>
            </a:pPr>
            <a:r>
              <a:rPr lang="en-US" sz="3100" dirty="0" smtClean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Membership-based</a:t>
            </a:r>
            <a:r>
              <a:rPr lang="en-US" sz="31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, promoting the rights of specific </a:t>
            </a:r>
            <a:r>
              <a:rPr lang="en-US" sz="3100" dirty="0" smtClean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groups of </a:t>
            </a:r>
            <a:r>
              <a:rPr lang="en-US" sz="31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road </a:t>
            </a:r>
            <a:r>
              <a:rPr lang="en-US" sz="3100" dirty="0" smtClean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users</a:t>
            </a:r>
          </a:p>
          <a:p>
            <a:pPr>
              <a:lnSpc>
                <a:spcPct val="170000"/>
              </a:lnSpc>
            </a:pPr>
            <a:r>
              <a:rPr lang="en-U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Some are oriented towards </a:t>
            </a:r>
            <a:r>
              <a:rPr lang="en-U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road safety research or </a:t>
            </a: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policy</a:t>
            </a:r>
          </a:p>
          <a:p>
            <a:pPr>
              <a:lnSpc>
                <a:spcPct val="170000"/>
              </a:lnSpc>
            </a:pPr>
            <a:r>
              <a:rPr lang="en-US" sz="31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Some call </a:t>
            </a:r>
            <a:r>
              <a:rPr lang="en-US" sz="31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for, or themselves </a:t>
            </a:r>
            <a:r>
              <a:rPr lang="en-US" sz="31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implement, discrete </a:t>
            </a:r>
            <a:r>
              <a:rPr lang="en-US" sz="3100" dirty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road safety projects around key factors 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US" dirty="0">
              <a:solidFill>
                <a:srgbClr val="00B0F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86263" y="5129212"/>
            <a:ext cx="4557712" cy="12144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Advocacy</a:t>
            </a:r>
            <a:endParaRPr lang="fa-IR" dirty="0">
              <a:latin typeface="Times New Roman" panose="0202050305040509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993"/>
            <a:ext cx="1072515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Added value of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advocacy by NGOs </a:t>
            </a:r>
            <a:endParaRPr lang="en-US" sz="36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52543"/>
            <a:ext cx="11144250" cy="482917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Drawing </a:t>
            </a:r>
            <a:r>
              <a:rPr lang="en-US" sz="4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attention to road safety </a:t>
            </a:r>
            <a:r>
              <a:rPr lang="en-US" sz="4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generally;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Creating </a:t>
            </a:r>
            <a:r>
              <a:rPr lang="en-US" sz="4400" u="sng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political will </a:t>
            </a:r>
            <a:r>
              <a:rPr lang="en-US" sz="44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to address road 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safety;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Correcting </a:t>
            </a:r>
            <a:r>
              <a:rPr lang="en-US" sz="4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public misconceptions about </a:t>
            </a:r>
            <a:r>
              <a:rPr lang="en-US" sz="4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the causes </a:t>
            </a:r>
            <a:r>
              <a:rPr lang="en-US" sz="4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and preventability of road </a:t>
            </a:r>
            <a:r>
              <a:rPr lang="en-US" sz="44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traffic crashes</a:t>
            </a:r>
            <a:r>
              <a:rPr lang="en-US" sz="4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;</a:t>
            </a:r>
            <a:r>
              <a:rPr lang="en-US" sz="44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US" sz="4400" dirty="0" smtClean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Promoting </a:t>
            </a:r>
            <a:r>
              <a:rPr lang="en-US" sz="44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changes in current national 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policies and programs </a:t>
            </a:r>
            <a:r>
              <a:rPr lang="en-US" sz="44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regarding both prevention 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and services</a:t>
            </a:r>
            <a:r>
              <a:rPr lang="en-US" sz="44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, including rehabilitation for 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physical and </a:t>
            </a:r>
            <a:r>
              <a:rPr lang="en-US" sz="44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psychological trauma</a:t>
            </a:r>
            <a:r>
              <a:rPr lang="en-US" sz="44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1072515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Added value of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advocacy by NGOs </a:t>
            </a:r>
            <a:endParaRPr lang="en-US" sz="3600" dirty="0">
              <a:solidFill>
                <a:srgbClr val="FF0000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10896600" cy="47148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Conveying </a:t>
            </a:r>
            <a:r>
              <a:rPr lang="en-US" sz="30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messages to the general </a:t>
            </a:r>
            <a:r>
              <a:rPr lang="en-US" sz="30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public about </a:t>
            </a:r>
            <a:r>
              <a:rPr lang="en-US" sz="30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the need to change specific </a:t>
            </a:r>
            <a:r>
              <a:rPr lang="en-US" sz="30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behaviors;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Building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effective </a:t>
            </a:r>
            <a:r>
              <a:rPr lang="en-US" sz="3000" u="sng" dirty="0">
                <a:latin typeface="Times New Roman" panose="02020503050405090304" pitchFamily="18" charset="0"/>
                <a:cs typeface="Times New Roman" panose="02020503050405090304" pitchFamily="18" charset="0"/>
              </a:rPr>
              <a:t>partnerships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and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coalitions;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Increasing </a:t>
            </a:r>
            <a:r>
              <a:rPr lang="en-US" sz="3000" u="sng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funding </a:t>
            </a:r>
            <a:r>
              <a:rPr lang="en-US" sz="30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for policies and </a:t>
            </a:r>
            <a:r>
              <a:rPr lang="en-US" sz="30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programs</a:t>
            </a:r>
            <a:r>
              <a:rPr lang="en-US" sz="30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sz="30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to </a:t>
            </a:r>
            <a:r>
              <a:rPr lang="en-US" sz="3000" dirty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support road safety and road traffic </a:t>
            </a:r>
            <a:r>
              <a:rPr lang="en-US" sz="3000" dirty="0" smtClean="0">
                <a:solidFill>
                  <a:srgbClr val="00B050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injury victims;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Generating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a </a:t>
            </a:r>
            <a:r>
              <a:rPr lang="en-US" sz="3000" u="sng" dirty="0">
                <a:latin typeface="Times New Roman" panose="02020503050405090304" pitchFamily="18" charset="0"/>
                <a:cs typeface="Times New Roman" panose="02020503050405090304" pitchFamily="18" charset="0"/>
              </a:rPr>
              <a:t>demand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for road safety </a:t>
            </a:r>
            <a:r>
              <a:rPr lang="en-US" sz="3000" dirty="0" smtClean="0">
                <a:latin typeface="Times New Roman" panose="02020503050405090304" pitchFamily="18" charset="0"/>
                <a:cs typeface="Times New Roman" panose="02020503050405090304" pitchFamily="18" charset="0"/>
              </a:rPr>
              <a:t>from the 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public</a:t>
            </a:r>
            <a:r>
              <a:rPr lang="en-US" sz="30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M.Saadati,2020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891</Words>
  <Application>Microsoft Office PowerPoint</Application>
  <PresentationFormat>Widescreen</PresentationFormat>
  <Paragraphs>124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 Lotus</vt:lpstr>
      <vt:lpstr>B Nazanin</vt:lpstr>
      <vt:lpstr>B Titr</vt:lpstr>
      <vt:lpstr>B Yagut</vt:lpstr>
      <vt:lpstr>Bell MT</vt:lpstr>
      <vt:lpstr>Calibri</vt:lpstr>
      <vt:lpstr>Calibri Light</vt:lpstr>
      <vt:lpstr>Times New Roman</vt:lpstr>
      <vt:lpstr>Wingdings</vt:lpstr>
      <vt:lpstr>Office Theme</vt:lpstr>
      <vt:lpstr>NGOs and Road safety</vt:lpstr>
      <vt:lpstr>A definition</vt:lpstr>
      <vt:lpstr>A definition</vt:lpstr>
      <vt:lpstr>A definition</vt:lpstr>
      <vt:lpstr>Some facts about NGOs:</vt:lpstr>
      <vt:lpstr>NGOs and Road Safety</vt:lpstr>
      <vt:lpstr>NGOs and Road Safety; common modes</vt:lpstr>
      <vt:lpstr>Added value of advocacy by NGOs </vt:lpstr>
      <vt:lpstr>Added value of advocacy by NGOs </vt:lpstr>
      <vt:lpstr>NGOs initiatives for RTIs advocacy</vt:lpstr>
      <vt:lpstr>NGOs and Road safety; Experiences </vt:lpstr>
      <vt:lpstr>NGOs and Road safety; Experiences </vt:lpstr>
      <vt:lpstr>NGOs and Road safety; Experiences </vt:lpstr>
      <vt:lpstr>PowerPoint Presentation</vt:lpstr>
      <vt:lpstr>PowerPoint Presentation</vt:lpstr>
      <vt:lpstr>International supports</vt:lpstr>
      <vt:lpstr>سازمان های مردم نهاد ترافیکی در ایران</vt:lpstr>
      <vt:lpstr>سازمان های مردم نهاد ترافیکی در ایران</vt:lpstr>
      <vt:lpstr>سازمان های مردم نهاد ترافیکی در ایران</vt:lpstr>
      <vt:lpstr>All, give a big hand for safer roads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misag</dc:creator>
  <cp:lastModifiedBy>Microsoft account</cp:lastModifiedBy>
  <cp:revision>33</cp:revision>
  <dcterms:created xsi:type="dcterms:W3CDTF">2020-08-11T14:52:37Z</dcterms:created>
  <dcterms:modified xsi:type="dcterms:W3CDTF">2020-08-12T07:10:29Z</dcterms:modified>
</cp:coreProperties>
</file>