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79" r:id="rId15"/>
    <p:sldId id="280" r:id="rId16"/>
    <p:sldId id="277" r:id="rId17"/>
    <p:sldId id="281" r:id="rId18"/>
    <p:sldId id="267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68" r:id="rId27"/>
    <p:sldId id="289" r:id="rId28"/>
    <p:sldId id="275" r:id="rId29"/>
    <p:sldId id="269" r:id="rId30"/>
    <p:sldId id="270" r:id="rId31"/>
    <p:sldId id="271" r:id="rId32"/>
    <p:sldId id="272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1" autoAdjust="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9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8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D962-530F-48F7-B4C4-F19C0C16426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8703-4E84-441B-8127-DCD268B3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0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9" y="2733709"/>
            <a:ext cx="9588137" cy="1172085"/>
          </a:xfrm>
        </p:spPr>
        <p:txBody>
          <a:bodyPr/>
          <a:lstStyle/>
          <a:p>
            <a:pPr algn="l"/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 </a:t>
            </a:r>
            <a:r>
              <a:rPr lang="en-U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Traffic Accidents</a:t>
            </a:r>
            <a:endParaRPr lang="en-US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654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fa-I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Reza Deljavan Anvari </a:t>
            </a:r>
          </a:p>
          <a:p>
            <a:pPr algn="l"/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a-I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1399/05/08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14" y="2599509"/>
            <a:ext cx="1942049" cy="16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2336873"/>
            <a:ext cx="10293532" cy="3599316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در شرق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و جنوب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شرق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آسیا میزان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مرگ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در مقایسه با بیماریهای قلبی عروقی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بیشتر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از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کشورهای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غربی</a:t>
            </a:r>
            <a:endParaRPr lang="fa-I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200000"/>
              </a:lnSpc>
            </a:pP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ناتوانی فیزیکی در بیش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از نیمی از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بازماندگان و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نیاز به کمک جدی تا آخر عمر </a:t>
            </a:r>
            <a:endParaRPr lang="fa-I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200000"/>
              </a:lnSpc>
            </a:pP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کاهش </a:t>
            </a:r>
            <a:r>
              <a:rPr lang="fa-IR" sz="1800" b="1" dirty="0">
                <a:latin typeface="Calibri" panose="020F0502020204030204" pitchFamily="34" charset="0"/>
                <a:cs typeface="Calibri" panose="020F0502020204030204" pitchFamily="34" charset="0"/>
              </a:rPr>
              <a:t>مرگ در دهه های اخیر در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و اروپا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، و افزایش آن در غرب آسیا</a:t>
            </a:r>
          </a:p>
          <a:p>
            <a:pPr algn="r" rtl="1">
              <a:lnSpc>
                <a:spcPct val="200000"/>
              </a:lnSpc>
            </a:pP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افزایش متوسط سن ابتلا در غرب و کاهش آن در غرب آسیا</a:t>
            </a:r>
          </a:p>
          <a:p>
            <a:pPr algn="r" rtl="1">
              <a:lnSpc>
                <a:spcPct val="200000"/>
              </a:lnSpc>
            </a:pPr>
            <a:r>
              <a:rPr lang="fa-I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متوسط سن ابتلا به استروک در ایران (65 سال) ، ده سال کمتر از غرب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Etiology of Stroke: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67" y="2037935"/>
            <a:ext cx="9613861" cy="4377436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Hypertension</a:t>
            </a:r>
          </a:p>
          <a:p>
            <a:r>
              <a:rPr lang="en-US" sz="3200" b="1" dirty="0" smtClean="0"/>
              <a:t>Diabetes</a:t>
            </a:r>
          </a:p>
          <a:p>
            <a:r>
              <a:rPr lang="en-US" sz="3200" b="1" dirty="0" smtClean="0"/>
              <a:t>IHD</a:t>
            </a:r>
          </a:p>
          <a:p>
            <a:r>
              <a:rPr lang="en-US" sz="3200" b="1" dirty="0" smtClean="0"/>
              <a:t>AF</a:t>
            </a:r>
          </a:p>
          <a:p>
            <a:r>
              <a:rPr lang="en-US" sz="3200" b="1" dirty="0" smtClean="0"/>
              <a:t>HLP</a:t>
            </a:r>
          </a:p>
          <a:p>
            <a:r>
              <a:rPr lang="en-US" sz="3200" b="1" dirty="0" smtClean="0"/>
              <a:t>OCP</a:t>
            </a:r>
          </a:p>
          <a:p>
            <a:r>
              <a:rPr lang="en-US" sz="3200" b="1" dirty="0" smtClean="0"/>
              <a:t>Smoking</a:t>
            </a:r>
          </a:p>
          <a:p>
            <a:r>
              <a:rPr lang="en-US" sz="3200" b="1" dirty="0" smtClean="0"/>
              <a:t>Head &amp; Neck Trauma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3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7" y="753228"/>
            <a:ext cx="9993736" cy="10809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Kinds of </a:t>
            </a:r>
            <a:r>
              <a:rPr lang="en-US" sz="4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</a:t>
            </a:r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558941"/>
            <a:ext cx="9613861" cy="420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Arterial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Causes: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Thrombosis (Ischemic Stroke)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Rupture (Hemorrhagic Stroke)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Brain Arteries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0"/>
            <a:ext cx="7136674" cy="6858000"/>
          </a:xfrm>
        </p:spPr>
      </p:pic>
    </p:spTree>
    <p:extLst>
      <p:ext uri="{BB962C8B-B14F-4D97-AF65-F5344CB8AC3E}">
        <p14:creationId xmlns:p14="http://schemas.microsoft.com/office/powerpoint/2010/main" val="76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Artery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0" y="156754"/>
            <a:ext cx="8806963" cy="6457484"/>
          </a:xfrm>
        </p:spPr>
      </p:pic>
    </p:spTree>
    <p:extLst>
      <p:ext uri="{BB962C8B-B14F-4D97-AF65-F5344CB8AC3E}">
        <p14:creationId xmlns:p14="http://schemas.microsoft.com/office/powerpoint/2010/main" val="3598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Artery &amp; Vein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10" y="0"/>
            <a:ext cx="6849292" cy="7067005"/>
          </a:xfrm>
        </p:spPr>
      </p:pic>
    </p:spTree>
    <p:extLst>
      <p:ext uri="{BB962C8B-B14F-4D97-AF65-F5344CB8AC3E}">
        <p14:creationId xmlns:p14="http://schemas.microsoft.com/office/powerpoint/2010/main" val="887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Thrombosis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2155372"/>
            <a:ext cx="8987895" cy="4679634"/>
          </a:xfrm>
        </p:spPr>
      </p:pic>
    </p:spTree>
    <p:extLst>
      <p:ext uri="{BB962C8B-B14F-4D97-AF65-F5344CB8AC3E}">
        <p14:creationId xmlns:p14="http://schemas.microsoft.com/office/powerpoint/2010/main" val="12657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Ischemic &amp; Hemorrhagic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163553"/>
            <a:ext cx="10202091" cy="4613495"/>
          </a:xfrm>
        </p:spPr>
      </p:pic>
    </p:spTree>
    <p:extLst>
      <p:ext uri="{BB962C8B-B14F-4D97-AF65-F5344CB8AC3E}">
        <p14:creationId xmlns:p14="http://schemas.microsoft.com/office/powerpoint/2010/main" val="17154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Signs &amp; Symptoms: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51516"/>
              </p:ext>
            </p:extLst>
          </p:nvPr>
        </p:nvGraphicFramePr>
        <p:xfrm>
          <a:off x="979714" y="2050866"/>
          <a:ext cx="8662080" cy="46184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7257">
                  <a:extLst>
                    <a:ext uri="{9D8B030D-6E8A-4147-A177-3AD203B41FA5}">
                      <a16:colId xmlns:a16="http://schemas.microsoft.com/office/drawing/2014/main" xmlns="" val="1042813385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xmlns="" val="1132679683"/>
                    </a:ext>
                  </a:extLst>
                </a:gridCol>
                <a:gridCol w="3426213">
                  <a:extLst>
                    <a:ext uri="{9D8B030D-6E8A-4147-A177-3AD203B41FA5}">
                      <a16:colId xmlns:a16="http://schemas.microsoft.com/office/drawing/2014/main" xmlns="" val="4195952738"/>
                    </a:ext>
                  </a:extLst>
                </a:gridCol>
              </a:tblGrid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خلفی (%)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قدامی</a:t>
                      </a:r>
                      <a:r>
                        <a:rPr lang="fa-IR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علامت و نشانه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9819114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سردرد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521453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کاهش سطح هوشیاری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888036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آفازی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484658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دیزآرتری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6426972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نقص میدان بینایی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7562747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دوبینی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1051243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سرگیجه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6513525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حملات سقوط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500589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فلج نیمه بدن یا یک عضو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3295"/>
                  </a:ext>
                </a:extLst>
              </a:tr>
              <a:tr h="419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نقص حسی یکطرفه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12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3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77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018902"/>
            <a:ext cx="9613861" cy="81526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Cells as body structural unit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2072861"/>
            <a:ext cx="2162908" cy="168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4039775"/>
            <a:ext cx="2162908" cy="2739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8" y="2072862"/>
            <a:ext cx="2522418" cy="1688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8" y="3860220"/>
            <a:ext cx="2522418" cy="29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43"/>
            <a:ext cx="12191999" cy="6870643"/>
          </a:xfrm>
        </p:spPr>
      </p:pic>
    </p:spTree>
    <p:extLst>
      <p:ext uri="{BB962C8B-B14F-4D97-AF65-F5344CB8AC3E}">
        <p14:creationId xmlns:p14="http://schemas.microsoft.com/office/powerpoint/2010/main" val="19089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"/>
            <a:ext cx="12192000" cy="6847278"/>
          </a:xfrm>
        </p:spPr>
      </p:pic>
    </p:spTree>
    <p:extLst>
      <p:ext uri="{BB962C8B-B14F-4D97-AF65-F5344CB8AC3E}">
        <p14:creationId xmlns:p14="http://schemas.microsoft.com/office/powerpoint/2010/main" val="19383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7"/>
            <a:ext cx="12191999" cy="6859347"/>
          </a:xfrm>
        </p:spPr>
      </p:pic>
    </p:spTree>
    <p:extLst>
      <p:ext uri="{BB962C8B-B14F-4D97-AF65-F5344CB8AC3E}">
        <p14:creationId xmlns:p14="http://schemas.microsoft.com/office/powerpoint/2010/main" val="41841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2"/>
            <a:ext cx="12192000" cy="6871942"/>
          </a:xfrm>
        </p:spPr>
      </p:pic>
    </p:spTree>
    <p:extLst>
      <p:ext uri="{BB962C8B-B14F-4D97-AF65-F5344CB8AC3E}">
        <p14:creationId xmlns:p14="http://schemas.microsoft.com/office/powerpoint/2010/main" val="37570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98"/>
            <a:ext cx="12192000" cy="6884780"/>
          </a:xfrm>
        </p:spPr>
      </p:pic>
    </p:spTree>
    <p:extLst>
      <p:ext uri="{BB962C8B-B14F-4D97-AF65-F5344CB8AC3E}">
        <p14:creationId xmlns:p14="http://schemas.microsoft.com/office/powerpoint/2010/main" val="20312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746"/>
            <a:ext cx="12192000" cy="4484078"/>
          </a:xfrm>
        </p:spPr>
      </p:pic>
    </p:spTree>
    <p:extLst>
      <p:ext uri="{BB962C8B-B14F-4D97-AF65-F5344CB8AC3E}">
        <p14:creationId xmlns:p14="http://schemas.microsoft.com/office/powerpoint/2010/main" val="11061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Assessment:</a:t>
            </a:r>
            <a:endParaRPr lang="en-US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1">
              <a:buNone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NIHSS (0 – 42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National Institute of Health Stroke Scale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(0 – 6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The Modified Rankin Score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753228"/>
            <a:ext cx="9549599" cy="10809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NIHSS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0"/>
            <a:ext cx="6574971" cy="6854677"/>
          </a:xfrm>
        </p:spPr>
      </p:pic>
    </p:spTree>
    <p:extLst>
      <p:ext uri="{BB962C8B-B14F-4D97-AF65-F5344CB8AC3E}">
        <p14:creationId xmlns:p14="http://schemas.microsoft.com/office/powerpoint/2010/main" val="512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26" y="927463"/>
            <a:ext cx="9836982" cy="1154897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Neuroplasticity (</a:t>
            </a: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انعطاف‌پذیری عصبی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69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6" y="2362999"/>
            <a:ext cx="9836982" cy="3599316"/>
          </a:xfrm>
          <a:noFill/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Stroke</a:t>
            </a:r>
            <a:r>
              <a:rPr lang="en-US" sz="4000" b="1" dirty="0" smtClean="0"/>
              <a:t> </a:t>
            </a:r>
            <a:r>
              <a:rPr lang="en-US" dirty="0" smtClean="0"/>
              <a:t>               </a:t>
            </a:r>
            <a:r>
              <a:rPr lang="en-US" sz="3600" b="1" dirty="0" smtClean="0">
                <a:solidFill>
                  <a:srgbClr val="FFC000"/>
                </a:solidFill>
              </a:rPr>
              <a:t>?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             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Traffic Accident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3400" y="3359043"/>
            <a:ext cx="2194560" cy="13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063400" y="3820038"/>
            <a:ext cx="2194560" cy="13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alive creature (natural, Healthy, mature)</a:t>
            </a:r>
          </a:p>
          <a:p>
            <a:r>
              <a:rPr lang="en-US" dirty="0"/>
              <a:t>Absorption and excretion of food (metabolism)</a:t>
            </a:r>
          </a:p>
          <a:p>
            <a:r>
              <a:rPr lang="en-US" dirty="0"/>
              <a:t>Growth &amp; development</a:t>
            </a:r>
          </a:p>
          <a:p>
            <a:r>
              <a:rPr lang="en-US" dirty="0"/>
              <a:t>Adaptation / </a:t>
            </a:r>
            <a:r>
              <a:rPr lang="en-US" dirty="0" err="1"/>
              <a:t>Repairment</a:t>
            </a:r>
            <a:endParaRPr lang="en-US" dirty="0"/>
          </a:p>
          <a:p>
            <a:r>
              <a:rPr lang="en-US" dirty="0"/>
              <a:t>Reproduction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Determinants of Driving After Stroke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10496"/>
            <a:ext cx="9613861" cy="35993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Rehabilitation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Sciences &amp; Kinesiology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Physical Education 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Physiotherapy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Belgian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Institute for Road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Brussels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2001 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104 Stroke Patients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for best </a:t>
            </a:r>
            <a:r>
              <a:rPr lang="en-US" dirty="0"/>
              <a:t>model in predicting the </a:t>
            </a:r>
            <a:r>
              <a:rPr lang="en-US" dirty="0" smtClean="0"/>
              <a:t>driving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24455"/>
            <a:ext cx="9613861" cy="3086100"/>
          </a:xfrm>
        </p:spPr>
        <p:txBody>
          <a:bodyPr>
            <a:normAutofit/>
          </a:bodyPr>
          <a:lstStyle/>
          <a:p>
            <a:r>
              <a:rPr lang="en-US" dirty="0" smtClean="0"/>
              <a:t>Side of lesion</a:t>
            </a:r>
          </a:p>
          <a:p>
            <a:r>
              <a:rPr lang="en-US" dirty="0" smtClean="0"/>
              <a:t>Kinetic vision</a:t>
            </a:r>
          </a:p>
          <a:p>
            <a:r>
              <a:rPr lang="en-US" dirty="0" smtClean="0"/>
              <a:t>Visual scanning</a:t>
            </a:r>
          </a:p>
          <a:p>
            <a:r>
              <a:rPr lang="en-US" dirty="0" smtClean="0"/>
              <a:t>Road </a:t>
            </a:r>
            <a:r>
              <a:rPr lang="en-US" dirty="0"/>
              <a:t>test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road test </a:t>
            </a:r>
            <a:r>
              <a:rPr lang="en-US" dirty="0"/>
              <a:t>was the most important </a:t>
            </a:r>
            <a:r>
              <a:rPr lang="en-US" dirty="0" smtClean="0"/>
              <a:t>determinant !!!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151802" cy="42133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patients (39.4%) were judged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(43.3%) not immediately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(17.3%)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 suitable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drive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1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6669"/>
            <a:ext cx="9613861" cy="122749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Driving After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Exposure, Advice, </a:t>
            </a:r>
            <a:r>
              <a:rPr lang="en-US" sz="2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Evaluations 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935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Department of Physical Medicine and Rehabilitation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Department of Ophthalmology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Department of Health Behavior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University of Alabama at Birmingham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1997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290 Stroke Survivors (3M-6Y </a:t>
            </a:r>
            <a:r>
              <a:rPr lang="en-US" dirty="0" err="1" smtClean="0"/>
              <a:t>poststroke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046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30% of survivors resumed driving after stroke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48% did not receive any advice about driving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87% </a:t>
            </a:r>
            <a:r>
              <a:rPr lang="en-US" dirty="0"/>
              <a:t>did not receive any </a:t>
            </a:r>
            <a:r>
              <a:rPr lang="en-US" dirty="0" smtClean="0"/>
              <a:t>type of driving evaluation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33% of </a:t>
            </a:r>
            <a:r>
              <a:rPr lang="en-US" dirty="0" err="1" smtClean="0">
                <a:solidFill>
                  <a:srgbClr val="FF0000"/>
                </a:solidFill>
              </a:rPr>
              <a:t>poststroke</a:t>
            </a:r>
            <a:r>
              <a:rPr lang="en-US" dirty="0" smtClean="0">
                <a:solidFill>
                  <a:srgbClr val="FF0000"/>
                </a:solidFill>
              </a:rPr>
              <a:t> drivers had high exposure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(driving </a:t>
            </a:r>
            <a:r>
              <a:rPr lang="en-US" dirty="0">
                <a:solidFill>
                  <a:srgbClr val="FFFF00"/>
                </a:solidFill>
              </a:rPr>
              <a:t>6 to 7 days per week and/or 100 </a:t>
            </a:r>
            <a:r>
              <a:rPr lang="en-US" dirty="0" smtClean="0">
                <a:solidFill>
                  <a:srgbClr val="FFFF00"/>
                </a:solidFill>
              </a:rPr>
              <a:t>to 200 </a:t>
            </a:r>
            <a:r>
              <a:rPr lang="en-US" dirty="0">
                <a:solidFill>
                  <a:srgbClr val="FFFF00"/>
                </a:solidFill>
              </a:rPr>
              <a:t>miles per </a:t>
            </a:r>
            <a:r>
              <a:rPr lang="en-US" dirty="0" smtClean="0">
                <a:solidFill>
                  <a:srgbClr val="FFFF00"/>
                </a:solidFill>
              </a:rPr>
              <a:t>week)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9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stroke survivors are making decisions about their </a:t>
            </a:r>
            <a:r>
              <a:rPr lang="en-US" dirty="0" smtClean="0"/>
              <a:t>driving capabilities </a:t>
            </a:r>
            <a:r>
              <a:rPr lang="en-US" dirty="0"/>
              <a:t>without professional advice and/or </a:t>
            </a:r>
            <a:r>
              <a:rPr lang="en-US" dirty="0" smtClean="0"/>
              <a:t>evaluation.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Rehabilitation </a:t>
            </a:r>
            <a:r>
              <a:rPr lang="en-US" dirty="0"/>
              <a:t>professionals need to devote </a:t>
            </a:r>
            <a:r>
              <a:rPr lang="en-US" dirty="0" smtClean="0"/>
              <a:t>more attention </a:t>
            </a:r>
            <a:r>
              <a:rPr lang="en-US" dirty="0"/>
              <a:t>and resources to driving issues when working </a:t>
            </a:r>
            <a:r>
              <a:rPr lang="en-US" dirty="0" smtClean="0"/>
              <a:t>with stroke </a:t>
            </a:r>
            <a:r>
              <a:rPr lang="en-US" dirty="0"/>
              <a:t>survivors and their families.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20" y="2450142"/>
            <a:ext cx="9613861" cy="309780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9900"/>
                </a:solidFill>
              </a:rPr>
              <a:t>Good Job</a:t>
            </a:r>
            <a:endParaRPr lang="en-US" sz="8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 for existence: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511679" cy="35993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Cell, Tissue, Organ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O2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(carbohydrates 2% &amp; 25%, Fats, Proteins, Vitamins, Minerals)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</a:p>
          <a:p>
            <a:pPr marL="0" indent="0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Stages to death: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Ischemia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Hypoxia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Cell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Point of No Return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Death: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2650382"/>
            <a:ext cx="11573691" cy="359931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Ischemia, Energy Failure,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Depolarizatio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Glutamate Release, Na+/Ca+ influx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Cellular swelling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Mitochondrial injury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Free – Radical generation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Enzyme activation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Necrotic cell death / Programmed cell death (Apoptosis)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87" y="3123922"/>
            <a:ext cx="9613861" cy="236247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966" y="666205"/>
            <a:ext cx="7903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endParaRPr lang="en-US" sz="8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989644"/>
            <a:ext cx="7968342" cy="48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070410" cy="359931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 براساس تعریف سازمان بهداشت جهانی (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) استروک به سندرم وقوع و پیشرفت سریع علائم و نشانه های موضعی و یا عمومی ناشی از فقدان و یا اختلال در عملکرد مغز با منشاء عروقی که حداقل 24 ساعت طول کشیده باشد (مگر در مواردی که بیمار در کمتر از 24 ساعت فوت نموده و یا علایم مذکور بواسطه عمل جراحی </a:t>
            </a:r>
            <a:r>
              <a:rPr lang="fa-I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یا مداخله برطرف 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گردند) اطلاق میگردد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6807"/>
          </a:xfrm>
        </p:spPr>
        <p:txBody>
          <a:bodyPr>
            <a:normAutofit fontScale="85000" lnSpcReduction="10000"/>
          </a:bodyPr>
          <a:lstStyle/>
          <a:p>
            <a:pPr lvl="0" algn="r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دومین علت مرگ در افراد بالای 60 سال در دنیا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پنجمین علت مرگ در افراد 15 تا 59 سال در دنیا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شایعترین بیماری نورولوژیک در آسیا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سومین علت مرگ </a:t>
            </a:r>
            <a:r>
              <a:rPr lang="fa-I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بعد 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از سرطان و بیماریهای قلبی </a:t>
            </a:r>
            <a:r>
              <a:rPr lang="fa-I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عروقی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بزرگترین 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علت ناتوانی طولانی مدت در بسیاری از کشورهای توسعه یافته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علت اصلی ناتوانی فیزیکی در دنیا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2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Custom 1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318</TotalTime>
  <Words>642</Words>
  <Application>Microsoft Office PowerPoint</Application>
  <PresentationFormat>Widescreen</PresentationFormat>
  <Paragraphs>149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Trebuchet MS</vt:lpstr>
      <vt:lpstr>Berlin</vt:lpstr>
      <vt:lpstr>Stroke &amp; Traffic Accidents</vt:lpstr>
      <vt:lpstr>Cells as body structural unit </vt:lpstr>
      <vt:lpstr>Alive ?!?!</vt:lpstr>
      <vt:lpstr>Elements for existence:</vt:lpstr>
      <vt:lpstr>Stages to death:</vt:lpstr>
      <vt:lpstr>Death:</vt:lpstr>
      <vt:lpstr> </vt:lpstr>
      <vt:lpstr>Definition:</vt:lpstr>
      <vt:lpstr>Stroke</vt:lpstr>
      <vt:lpstr>Stroke</vt:lpstr>
      <vt:lpstr>Etiology of Stroke:</vt:lpstr>
      <vt:lpstr>Kinds of Strok:</vt:lpstr>
      <vt:lpstr>Brain Arteries</vt:lpstr>
      <vt:lpstr>Artery</vt:lpstr>
      <vt:lpstr>Artery &amp; Vein</vt:lpstr>
      <vt:lpstr>Thrombosis</vt:lpstr>
      <vt:lpstr>Ischemic &amp; Hemorrhagic Stroke</vt:lpstr>
      <vt:lpstr>Signs &amp; Symptoms: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Assessment:</vt:lpstr>
      <vt:lpstr>NIHSS</vt:lpstr>
      <vt:lpstr>Neuroplasticity (انعطاف‌پذیری عصبی) </vt:lpstr>
      <vt:lpstr>PowerPoint Presentation</vt:lpstr>
      <vt:lpstr>Determinants of Driving After Stroke </vt:lpstr>
      <vt:lpstr>Variables for best model in predicting the driving ability</vt:lpstr>
      <vt:lpstr>Results of study:</vt:lpstr>
      <vt:lpstr>Driving After Stroke Driving Exposure, Advice, and Evaluations </vt:lpstr>
      <vt:lpstr>Results:</vt:lpstr>
      <vt:lpstr>Conclusions: </vt:lpstr>
      <vt:lpstr>Good Job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&amp; Traffic Accidents</dc:title>
  <dc:creator>Windows User</dc:creator>
  <cp:lastModifiedBy>Windows User</cp:lastModifiedBy>
  <cp:revision>58</cp:revision>
  <dcterms:created xsi:type="dcterms:W3CDTF">2020-07-28T07:41:03Z</dcterms:created>
  <dcterms:modified xsi:type="dcterms:W3CDTF">2020-07-29T09:05:59Z</dcterms:modified>
</cp:coreProperties>
</file>