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71" r:id="rId3"/>
    <p:sldId id="280" r:id="rId4"/>
    <p:sldId id="275" r:id="rId5"/>
    <p:sldId id="276" r:id="rId6"/>
    <p:sldId id="282" r:id="rId7"/>
    <p:sldId id="281" r:id="rId8"/>
    <p:sldId id="283" r:id="rId9"/>
    <p:sldId id="284" r:id="rId10"/>
    <p:sldId id="285" r:id="rId11"/>
    <p:sldId id="279" r:id="rId12"/>
    <p:sldId id="257" r:id="rId13"/>
    <p:sldId id="278" r:id="rId14"/>
    <p:sldId id="289" r:id="rId15"/>
    <p:sldId id="286" r:id="rId16"/>
    <p:sldId id="287" r:id="rId17"/>
    <p:sldId id="290" r:id="rId18"/>
    <p:sldId id="288" r:id="rId19"/>
    <p:sldId id="291" r:id="rId20"/>
    <p:sldId id="294" r:id="rId21"/>
    <p:sldId id="292" r:id="rId22"/>
    <p:sldId id="293" r:id="rId23"/>
    <p:sldId id="273" r:id="rId24"/>
    <p:sldId id="296" r:id="rId25"/>
    <p:sldId id="297" r:id="rId26"/>
    <p:sldId id="298"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a:srgbClr val="336C67"/>
    <a:srgbClr val="FEF0FC"/>
    <a:srgbClr val="F48CE5"/>
    <a:srgbClr val="0066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6" autoAdjust="0"/>
    <p:restoredTop sz="66667" autoAdjust="0"/>
  </p:normalViewPr>
  <p:slideViewPr>
    <p:cSldViewPr snapToGrid="0">
      <p:cViewPr varScale="1">
        <p:scale>
          <a:sx n="59" d="100"/>
          <a:sy n="59" d="100"/>
        </p:scale>
        <p:origin x="19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BC6E-4DA3-4961-9E01-907432E34217}" type="datetimeFigureOut">
              <a:rPr lang="en-GB" smtClean="0"/>
              <a:t>01/09/2020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C6B48-C927-4FFF-A39A-695B25D75A78}" type="slidenum">
              <a:rPr lang="en-GB" smtClean="0"/>
              <a:t>‹#›</a:t>
            </a:fld>
            <a:endParaRPr lang="en-GB"/>
          </a:p>
        </p:txBody>
      </p:sp>
    </p:spTree>
    <p:extLst>
      <p:ext uri="{BB962C8B-B14F-4D97-AF65-F5344CB8AC3E}">
        <p14:creationId xmlns:p14="http://schemas.microsoft.com/office/powerpoint/2010/main" val="401900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afemotorist.com/articles/road_rage.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brain is the most complex part of the human body.</a:t>
            </a:r>
          </a:p>
          <a:p>
            <a:r>
              <a:rPr lang="en-GB" sz="1200" kern="1200" dirty="0" smtClean="0">
                <a:solidFill>
                  <a:schemeClr val="tx1"/>
                </a:solidFill>
                <a:effectLst/>
                <a:latin typeface="+mn-lt"/>
                <a:ea typeface="+mn-ea"/>
                <a:cs typeface="+mn-cs"/>
              </a:rPr>
              <a:t>This three-pound organ is the seat of intelligence, database of memories, interpreter of the senses, and the director of all movement, lying in its bony shell and washed by protected fluid. The brain is also the most fragile organ in the body with the same texture and consistency as gelatine.</a:t>
            </a:r>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3</a:t>
            </a:fld>
            <a:endParaRPr lang="en-GB"/>
          </a:p>
        </p:txBody>
      </p:sp>
    </p:spTree>
    <p:extLst>
      <p:ext uri="{BB962C8B-B14F-4D97-AF65-F5344CB8AC3E}">
        <p14:creationId xmlns:p14="http://schemas.microsoft.com/office/powerpoint/2010/main" val="197803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is a lot of stuff to talk about with this topic. I am </a:t>
            </a:r>
            <a:r>
              <a:rPr lang="en-GB" sz="1200" kern="1200" dirty="0" err="1" smtClean="0">
                <a:solidFill>
                  <a:schemeClr val="tx1"/>
                </a:solidFill>
                <a:effectLst/>
                <a:latin typeface="+mn-lt"/>
                <a:ea typeface="+mn-ea"/>
                <a:cs typeface="+mn-cs"/>
              </a:rPr>
              <a:t>gonna</a:t>
            </a:r>
            <a:r>
              <a:rPr lang="en-GB" sz="1200" kern="1200" dirty="0" smtClean="0">
                <a:solidFill>
                  <a:schemeClr val="tx1"/>
                </a:solidFill>
                <a:effectLst/>
                <a:latin typeface="+mn-lt"/>
                <a:ea typeface="+mn-ea"/>
                <a:cs typeface="+mn-cs"/>
              </a:rPr>
              <a:t> start braking this down with an overview. We talk about traumatic brain injury or something that we refer to as TBI and so what this is essentially when we have some sort of external force that is </a:t>
            </a:r>
            <a:r>
              <a:rPr lang="en-GB" sz="1200" kern="1200" dirty="0" err="1" smtClean="0">
                <a:solidFill>
                  <a:schemeClr val="tx1"/>
                </a:solidFill>
                <a:effectLst/>
                <a:latin typeface="+mn-lt"/>
                <a:ea typeface="+mn-ea"/>
                <a:cs typeface="+mn-cs"/>
              </a:rPr>
              <a:t>gonna</a:t>
            </a:r>
            <a:r>
              <a:rPr lang="en-GB" sz="1200" kern="1200" dirty="0" smtClean="0">
                <a:solidFill>
                  <a:schemeClr val="tx1"/>
                </a:solidFill>
                <a:effectLst/>
                <a:latin typeface="+mn-lt"/>
                <a:ea typeface="+mn-ea"/>
                <a:cs typeface="+mn-cs"/>
              </a:rPr>
              <a:t> to be causing damage to the brain and this can be the result of many different types of forces so things from mechanical, thermal, chemical, electrical or even radiation can technically cause damage to the brain.</a:t>
            </a:r>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12</a:t>
            </a:fld>
            <a:endParaRPr lang="en-GB"/>
          </a:p>
        </p:txBody>
      </p:sp>
    </p:spTree>
    <p:extLst>
      <p:ext uri="{BB962C8B-B14F-4D97-AF65-F5344CB8AC3E}">
        <p14:creationId xmlns:p14="http://schemas.microsoft.com/office/powerpoint/2010/main" val="403918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Because the brain and its nerve cells are so fragile, sudden rapid movements of the head can cause injuries. During one such injury called coup countercoup or acceleration deceleration injury the brain bounces back and forth against the bony interior wall of the skull. In high speed coup countercoup injury, the impact may be violent enough to cause swelling and bruising of the brain tissue called a contusion. Axons experience tremendous shearing forces causing them to stretch and tear from the cell body. This event is called diffuse axonal injury (DAI). </a:t>
            </a:r>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13</a:t>
            </a:fld>
            <a:endParaRPr lang="en-GB"/>
          </a:p>
        </p:txBody>
      </p:sp>
    </p:spTree>
    <p:extLst>
      <p:ext uri="{BB962C8B-B14F-4D97-AF65-F5344CB8AC3E}">
        <p14:creationId xmlns:p14="http://schemas.microsoft.com/office/powerpoint/2010/main" val="143626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in cases involving low-speed coup countercoup injuries, the resulting damage may not be visible to the naked eye. Brain damage can continue to occur for hours or days after the initial injury. Damage to the axons can lead to a breakdown of communication among neurons in the brain. The torn axons quickly degenerate releasing toxic levels of chemicals called neurotransmitters into the extracellular space. In turn, many of the surrounding neurons begin to die over the next 24 to 48 hours worsening the initial effects of the injury. </a:t>
            </a:r>
          </a:p>
          <a:p>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14</a:t>
            </a:fld>
            <a:endParaRPr lang="en-GB"/>
          </a:p>
        </p:txBody>
      </p:sp>
    </p:spTree>
    <p:extLst>
      <p:ext uri="{BB962C8B-B14F-4D97-AF65-F5344CB8AC3E}">
        <p14:creationId xmlns:p14="http://schemas.microsoft.com/office/powerpoint/2010/main" val="23172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 talk about the different ways in which we classify these brain injuries and we can really classify these injuries in one of two ways. The first is based on the severity and the other is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be based on the pathological features. if we talk about the severity scale this Is where we are going to see three different severe levels. We have what we call mild, moderate and severe.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 couple of different things that we can look at but the most common of these is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be to use what we call the Glasgow Coma Scale as our primary assessment tool for classifying this severity of TBI. The higher GCS score that we have is actually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be associated with better outcomes for our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Don’t discount the effects of even an </a:t>
            </a:r>
            <a:r>
              <a:rPr lang="en-US" sz="1200" kern="1200" dirty="0" err="1" smtClean="0">
                <a:solidFill>
                  <a:schemeClr val="tx1"/>
                </a:solidFill>
                <a:effectLst/>
                <a:latin typeface="+mn-lt"/>
                <a:ea typeface="+mn-ea"/>
                <a:cs typeface="+mn-cs"/>
              </a:rPr>
              <a:t>mTBI</a:t>
            </a:r>
            <a:r>
              <a:rPr lang="en-US" sz="1200" kern="1200" dirty="0" smtClean="0">
                <a:solidFill>
                  <a:schemeClr val="tx1"/>
                </a:solidFill>
                <a:effectLst/>
                <a:latin typeface="+mn-lt"/>
                <a:ea typeface="+mn-ea"/>
                <a:cs typeface="+mn-cs"/>
              </a:rPr>
              <a:t> because this injury can potentially last a lifetime although a majority of people with </a:t>
            </a:r>
            <a:r>
              <a:rPr lang="en-US" sz="1200" kern="1200" dirty="0" err="1" smtClean="0">
                <a:solidFill>
                  <a:schemeClr val="tx1"/>
                </a:solidFill>
                <a:effectLst/>
                <a:latin typeface="+mn-lt"/>
                <a:ea typeface="+mn-ea"/>
                <a:cs typeface="+mn-cs"/>
              </a:rPr>
              <a:t>mTBI</a:t>
            </a:r>
            <a:r>
              <a:rPr lang="en-US" sz="1200" kern="1200" dirty="0" smtClean="0">
                <a:solidFill>
                  <a:schemeClr val="tx1"/>
                </a:solidFill>
                <a:effectLst/>
                <a:latin typeface="+mn-lt"/>
                <a:ea typeface="+mn-ea"/>
                <a:cs typeface="+mn-cs"/>
              </a:rPr>
              <a:t> will fully recover within just a few weeks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15</a:t>
            </a:fld>
            <a:endParaRPr lang="en-GB"/>
          </a:p>
        </p:txBody>
      </p:sp>
    </p:spTree>
    <p:extLst>
      <p:ext uri="{BB962C8B-B14F-4D97-AF65-F5344CB8AC3E}">
        <p14:creationId xmlns:p14="http://schemas.microsoft.com/office/powerpoint/2010/main" val="416149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Mild to moderate cases of diffuse axonal injury or Dai may result in symptoms such as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Patients are at significant risk of psychiatric </a:t>
            </a:r>
            <a:r>
              <a:rPr lang="en-US" sz="1200" kern="1200" dirty="0" err="1" smtClean="0">
                <a:solidFill>
                  <a:schemeClr val="tx1"/>
                </a:solidFill>
                <a:effectLst/>
                <a:latin typeface="+mn-lt"/>
                <a:ea typeface="+mn-ea"/>
                <a:cs typeface="+mn-cs"/>
              </a:rPr>
              <a:t>sequelae</a:t>
            </a:r>
            <a:r>
              <a:rPr lang="en-US" sz="1200" kern="1200" dirty="0" smtClean="0">
                <a:solidFill>
                  <a:schemeClr val="tx1"/>
                </a:solidFill>
                <a:effectLst/>
                <a:latin typeface="+mn-lt"/>
                <a:ea typeface="+mn-ea"/>
                <a:cs typeface="+mn-cs"/>
              </a:rPr>
              <a:t> and cognitive impairment post injury. It is estimated that 20%–70% of </a:t>
            </a:r>
            <a:r>
              <a:rPr lang="en-US" sz="1200" kern="1200" dirty="0" err="1" smtClean="0">
                <a:solidFill>
                  <a:schemeClr val="tx1"/>
                </a:solidFill>
                <a:effectLst/>
                <a:latin typeface="+mn-lt"/>
                <a:ea typeface="+mn-ea"/>
                <a:cs typeface="+mn-cs"/>
              </a:rPr>
              <a:t>mTBI</a:t>
            </a:r>
            <a:r>
              <a:rPr lang="en-US" sz="1200" kern="1200" dirty="0" smtClean="0">
                <a:solidFill>
                  <a:schemeClr val="tx1"/>
                </a:solidFill>
                <a:effectLst/>
                <a:latin typeface="+mn-lt"/>
                <a:ea typeface="+mn-ea"/>
                <a:cs typeface="+mn-cs"/>
              </a:rPr>
              <a:t> patients suffer from persistent functional, cognitive and/or neuropsychological symptoms at or beyond 3 months post injury </a:t>
            </a:r>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16</a:t>
            </a:fld>
            <a:endParaRPr lang="en-GB"/>
          </a:p>
        </p:txBody>
      </p:sp>
    </p:spTree>
    <p:extLst>
      <p:ext uri="{BB962C8B-B14F-4D97-AF65-F5344CB8AC3E}">
        <p14:creationId xmlns:p14="http://schemas.microsoft.com/office/powerpoint/2010/main" val="268336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want to keep in mind that every other brain injury is unique and not everyone will fit into what we are speaking about.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obviously we are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talk about the importance of driving. Driving is basically your independence and about people with TBI,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thing they usually ask about very commonly is when can I start driving again because that is your independence. It is also part of your community reintegration. it is part of getting back into the community, going to places where your friends are, going to work, going to school, going to family functions and so on, going to the grocery every day. It is also method of control when you are driving you are in control of the car and that is something that everyone wants and one thing I put at the bottom of this is they are driving with a privilege not a right. And that is something we have all said at one point of our lives. </a:t>
            </a: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18</a:t>
            </a:fld>
            <a:endParaRPr lang="en-GB"/>
          </a:p>
        </p:txBody>
      </p:sp>
    </p:spTree>
    <p:extLst>
      <p:ext uri="{BB962C8B-B14F-4D97-AF65-F5344CB8AC3E}">
        <p14:creationId xmlns:p14="http://schemas.microsoft.com/office/powerpoint/2010/main" val="316350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who have sustained a brain injury often find that their driving skills are no longer the same. Obviously, TBI can have cognitive effects. It can have behavioral effects. It can have physical effects and all of those combined are just a little bit of each and make driving quite different after they have had any kind of brain injury. Family, friends and caregivers may also be worried about brain injury about whether a person can drive safely, obviously if they are probably even more so if there is a TBI came from a car accident or motorcycle accident but I think everyone will worry about their loved one driving safely after a TBI. The person with the TBI is oftentimes worried about driving again. They may be very scared to go back on the road they may be scared around other drivers. they may only want to drive it for part of the day and things like that.</a:t>
            </a: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19</a:t>
            </a:fld>
            <a:endParaRPr lang="en-GB"/>
          </a:p>
        </p:txBody>
      </p:sp>
    </p:spTree>
    <p:extLst>
      <p:ext uri="{BB962C8B-B14F-4D97-AF65-F5344CB8AC3E}">
        <p14:creationId xmlns:p14="http://schemas.microsoft.com/office/powerpoint/2010/main" val="3480468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with TBI may place limitations on their driving they do not like to drive at night, they do not like to drive long distances, or get on the highway. They may only take side roads, they may only be willing to drive when they are feeling okay. So people may place some limitations. People with TBI have a lack of awareness into their deficits.</a:t>
            </a:r>
            <a:r>
              <a:rPr lang="en-US" sz="1200" kern="1200" baseline="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may have a lack of awareness into what they are still able to do without support or with support and if you are not able to recognize that obviously that is an increased risk for the person driving and for everyone around. people also can experience difficulties with visual stimuli which can affect their driving performance when it comes to seeing the big picture.</a:t>
            </a: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20</a:t>
            </a:fld>
            <a:endParaRPr lang="en-GB"/>
          </a:p>
        </p:txBody>
      </p:sp>
    </p:spTree>
    <p:extLst>
      <p:ext uri="{BB962C8B-B14F-4D97-AF65-F5344CB8AC3E}">
        <p14:creationId xmlns:p14="http://schemas.microsoft.com/office/powerpoint/2010/main" val="55757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funny picture but literally some of us may have done this himself. The person is talking on the phone, reading the paper, typing a text message, making their coffee, eating their food, scolding the person in the back seat. So it is a multitasking experience. You have to pay attention to several things at once which we know is difficult for everyone, let alone have a brain injury.</a:t>
            </a: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21</a:t>
            </a:fld>
            <a:endParaRPr lang="en-GB"/>
          </a:p>
        </p:txBody>
      </p:sp>
    </p:spTree>
    <p:extLst>
      <p:ext uri="{BB962C8B-B14F-4D97-AF65-F5344CB8AC3E}">
        <p14:creationId xmlns:p14="http://schemas.microsoft.com/office/powerpoint/2010/main" val="3384091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TBI can affect the many physical, cognitive and behavioral skills needed to drive well. So when to talk about those physical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Reduced strength and coordination: a lot of times people with brain injury may have tremors, they may be weaker on one side coordination. Coordination is certainly multitasking.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Hearing loss: your hearing can be affected after TBI</a:t>
            </a:r>
          </a:p>
          <a:p>
            <a:r>
              <a:rPr lang="en-US" sz="1200" kern="1200" dirty="0" smtClean="0">
                <a:solidFill>
                  <a:schemeClr val="tx1"/>
                </a:solidFill>
                <a:effectLst/>
                <a:latin typeface="+mn-lt"/>
                <a:ea typeface="+mn-ea"/>
                <a:cs typeface="+mn-cs"/>
              </a:rPr>
              <a:t>Tinnitus (ringing or buzzing in the ears): you may have tinnitus which is a ringing or buzzing in the ears </a:t>
            </a:r>
          </a:p>
          <a:p>
            <a:r>
              <a:rPr lang="en-US" sz="1200" kern="1200" dirty="0" smtClean="0">
                <a:solidFill>
                  <a:schemeClr val="tx1"/>
                </a:solidFill>
                <a:effectLst/>
                <a:latin typeface="+mn-lt"/>
                <a:ea typeface="+mn-ea"/>
                <a:cs typeface="+mn-cs"/>
              </a:rPr>
              <a:t>Headaches: are very common and when you have a bad headache, or you may not feel well and that could affect your driving performance.</a:t>
            </a:r>
          </a:p>
          <a:p>
            <a:r>
              <a:rPr lang="en-US" sz="1200" kern="1200" dirty="0" smtClean="0">
                <a:solidFill>
                  <a:schemeClr val="tx1"/>
                </a:solidFill>
                <a:effectLst/>
                <a:latin typeface="+mn-lt"/>
                <a:ea typeface="+mn-ea"/>
                <a:cs typeface="+mn-cs"/>
              </a:rPr>
              <a:t>Obviously fatigue: people especially initially can be very fatigued very easily and if you even have a lack of awareness about that, that could be a double whammy.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22</a:t>
            </a:fld>
            <a:endParaRPr lang="en-GB"/>
          </a:p>
        </p:txBody>
      </p:sp>
    </p:spTree>
    <p:extLst>
      <p:ext uri="{BB962C8B-B14F-4D97-AF65-F5344CB8AC3E}">
        <p14:creationId xmlns:p14="http://schemas.microsoft.com/office/powerpoint/2010/main" val="145963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first part the presentation deals with the lobes of the brain and their functions. There are the frontal lobe, parietal lobe, the temporal lobe, the occipital lobe, and the cerebellum.</a:t>
            </a:r>
          </a:p>
          <a:p>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4</a:t>
            </a:fld>
            <a:endParaRPr lang="en-GB"/>
          </a:p>
        </p:txBody>
      </p:sp>
    </p:spTree>
    <p:extLst>
      <p:ext uri="{BB962C8B-B14F-4D97-AF65-F5344CB8AC3E}">
        <p14:creationId xmlns:p14="http://schemas.microsoft.com/office/powerpoint/2010/main" val="274358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just clarity: Vision can be very affected by brain injury depending on where in your brain your injury occurred. This is not just clarity that can provided by contacts or glasses.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peripheral vision: being able to see things out of the corner of their eye and that is something that is often affected after TBI.</a:t>
            </a:r>
          </a:p>
          <a:p>
            <a:endParaRPr lang="en-US" dirty="0" smtClean="0"/>
          </a:p>
          <a:p>
            <a:r>
              <a:rPr lang="en-US" sz="1200" kern="1200" dirty="0" smtClean="0">
                <a:solidFill>
                  <a:schemeClr val="tx1"/>
                </a:solidFill>
                <a:effectLst/>
                <a:latin typeface="+mn-lt"/>
                <a:ea typeface="+mn-ea"/>
                <a:cs typeface="+mn-cs"/>
              </a:rPr>
              <a:t>Perceiving spatial relationships, positioning your vehicle remain in line with traffic, other cars.</a:t>
            </a:r>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23</a:t>
            </a:fld>
            <a:endParaRPr lang="en-GB"/>
          </a:p>
        </p:txBody>
      </p:sp>
    </p:spTree>
    <p:extLst>
      <p:ext uri="{BB962C8B-B14F-4D97-AF65-F5344CB8AC3E}">
        <p14:creationId xmlns:p14="http://schemas.microsoft.com/office/powerpoint/2010/main" val="60359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A sudden condition in which someone cannot control the movements of the body, it continues for a short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often have seizures after brain injury, not always but often.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Indiana law states that anyone who is actively having seizures, if they have statement from you physician stating that you are under medication and his seizures are being controlled and they are seizure free. A person whose license is revoked for medical reasons is distinguished that they are suspended for driving violation.</a:t>
            </a: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24</a:t>
            </a:fld>
            <a:endParaRPr lang="en-GB"/>
          </a:p>
        </p:txBody>
      </p:sp>
    </p:spTree>
    <p:extLst>
      <p:ext uri="{BB962C8B-B14F-4D97-AF65-F5344CB8AC3E}">
        <p14:creationId xmlns:p14="http://schemas.microsoft.com/office/powerpoint/2010/main" val="317746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TBI can also affect the many physical cognitive and behavioral skills needed to drive so we are talking about the cognitive skills.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Obviously when they are driving they need to be able to react. they need to be able to react quickly to the other cars, people that can walk out in front of them.</a:t>
            </a:r>
          </a:p>
          <a:p>
            <a:endParaRPr lang="en-US" dirty="0" smtClean="0"/>
          </a:p>
          <a:p>
            <a:r>
              <a:rPr lang="en-US" sz="1200" kern="1200" dirty="0" smtClean="0">
                <a:solidFill>
                  <a:schemeClr val="tx1"/>
                </a:solidFill>
                <a:effectLst/>
                <a:latin typeface="+mn-lt"/>
                <a:ea typeface="+mn-ea"/>
                <a:cs typeface="+mn-cs"/>
              </a:rPr>
              <a:t>Judgment: you have to be able to present good judgment which you know can be very affected by brain injury.</a:t>
            </a:r>
          </a:p>
          <a:p>
            <a:r>
              <a:rPr lang="en-US" sz="1200" kern="1200" dirty="0" smtClean="0">
                <a:solidFill>
                  <a:schemeClr val="tx1"/>
                </a:solidFill>
                <a:effectLst/>
                <a:latin typeface="+mn-lt"/>
                <a:ea typeface="+mn-ea"/>
                <a:cs typeface="+mn-cs"/>
              </a:rPr>
              <a:t>Concentration: you have to be able to concentrate. It is very difficult to maintain focus and concentrate. In order to drive you have to be able to concentrate. Multitasking we discussed.</a:t>
            </a:r>
          </a:p>
          <a:p>
            <a:r>
              <a:rPr lang="en-US" sz="1200" kern="1200" dirty="0" smtClean="0">
                <a:solidFill>
                  <a:schemeClr val="tx1"/>
                </a:solidFill>
                <a:effectLst/>
                <a:latin typeface="+mn-lt"/>
                <a:ea typeface="+mn-ea"/>
                <a:cs typeface="+mn-cs"/>
              </a:rPr>
              <a:t> Memory: it is a huge very common deficit with short tern after brain injury and if they are driving, they are going to forget which direction they are going into, that can certainly throw them off.</a:t>
            </a:r>
          </a:p>
          <a:p>
            <a:r>
              <a:rPr lang="en-US" sz="1200" kern="1200" dirty="0" smtClean="0">
                <a:solidFill>
                  <a:schemeClr val="tx1"/>
                </a:solidFill>
                <a:effectLst/>
                <a:latin typeface="+mn-lt"/>
                <a:ea typeface="+mn-ea"/>
                <a:cs typeface="+mn-cs"/>
              </a:rPr>
              <a:t>Confusion: being able to not remember where you are or getting confused about you know which one is the gas pedal, which one is the brake pedal. I mean all kinds of things can happen with their cognitive skills. </a:t>
            </a:r>
          </a:p>
          <a:p>
            <a:endParaRPr lang="en-US" dirty="0"/>
          </a:p>
        </p:txBody>
      </p:sp>
      <p:sp>
        <p:nvSpPr>
          <p:cNvPr id="4" name="Slide Number Placeholder 3"/>
          <p:cNvSpPr>
            <a:spLocks noGrp="1"/>
          </p:cNvSpPr>
          <p:nvPr>
            <p:ph type="sldNum" sz="quarter" idx="10"/>
          </p:nvPr>
        </p:nvSpPr>
        <p:spPr/>
        <p:txBody>
          <a:bodyPr/>
          <a:lstStyle/>
          <a:p>
            <a:fld id="{5D2C6B48-C927-4FFF-A39A-695B25D75A78}" type="slidenum">
              <a:rPr lang="en-GB" smtClean="0"/>
              <a:t>25</a:t>
            </a:fld>
            <a:endParaRPr lang="en-GB"/>
          </a:p>
        </p:txBody>
      </p:sp>
    </p:spTree>
    <p:extLst>
      <p:ext uri="{BB962C8B-B14F-4D97-AF65-F5344CB8AC3E}">
        <p14:creationId xmlns:p14="http://schemas.microsoft.com/office/powerpoint/2010/main" val="2532816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They may have some sort of behavior deficits. </a:t>
            </a:r>
          </a:p>
          <a:p>
            <a:r>
              <a:rPr lang="en-GB" dirty="0" smtClean="0"/>
              <a:t>yelling, and even running other drivers off the road are all signs of road rage. Now researchers have found a connection between that road rage and prior traumatic brain injury.</a:t>
            </a:r>
            <a:r>
              <a:rPr lang="en-US" sz="1200" kern="1200" dirty="0" smtClean="0">
                <a:solidFill>
                  <a:schemeClr val="tx1"/>
                </a:solidFill>
                <a:effectLst/>
                <a:latin typeface="+mn-lt"/>
                <a:ea typeface="+mn-ea"/>
                <a:cs typeface="+mn-cs"/>
              </a:rPr>
              <a:t> Road rage is actually quite common now in the world, with brain injury that is more exacerbated.</a:t>
            </a:r>
            <a:endParaRPr lang="en-GB" dirty="0" smtClean="0"/>
          </a:p>
          <a:p>
            <a:endParaRPr lang="en-US" sz="1200" kern="1200" dirty="0" smtClean="0">
              <a:solidFill>
                <a:schemeClr val="tx1"/>
              </a:solidFill>
              <a:effectLst/>
              <a:latin typeface="+mn-lt"/>
              <a:ea typeface="+mn-ea"/>
              <a:cs typeface="+mn-cs"/>
            </a:endParaRPr>
          </a:p>
          <a:p>
            <a:r>
              <a:rPr lang="en-GB" dirty="0" smtClean="0"/>
              <a:t>Serious driver aggression includes threats to other drivers, passengers, or their vehicles. The </a:t>
            </a:r>
            <a:r>
              <a:rPr lang="en-GB" dirty="0" smtClean="0">
                <a:hlinkClick r:id="rId3"/>
              </a:rPr>
              <a:t>National Highway Traffic Safety Association</a:t>
            </a:r>
            <a:r>
              <a:rPr lang="en-GB" dirty="0" smtClean="0"/>
              <a:t> (NHTSA) and the Auto Vantage auto club report that two thirds of all traffic fatalities are the result of road rage or aggressive driving.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2C6B48-C927-4FFF-A39A-695B25D75A78}" type="slidenum">
              <a:rPr lang="en-GB" smtClean="0"/>
              <a:t>26</a:t>
            </a:fld>
            <a:endParaRPr lang="en-GB"/>
          </a:p>
        </p:txBody>
      </p:sp>
    </p:spTree>
    <p:extLst>
      <p:ext uri="{BB962C8B-B14F-4D97-AF65-F5344CB8AC3E}">
        <p14:creationId xmlns:p14="http://schemas.microsoft.com/office/powerpoint/2010/main" val="224303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2C6B48-C927-4FFF-A39A-695B25D75A78}" type="slidenum">
              <a:rPr lang="en-GB" smtClean="0"/>
              <a:t>27</a:t>
            </a:fld>
            <a:endParaRPr lang="en-GB"/>
          </a:p>
        </p:txBody>
      </p:sp>
    </p:spTree>
    <p:extLst>
      <p:ext uri="{BB962C8B-B14F-4D97-AF65-F5344CB8AC3E}">
        <p14:creationId xmlns:p14="http://schemas.microsoft.com/office/powerpoint/2010/main" val="90912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frontal lobe: it controls certain of our behaviours and certain of the things we do and when it is injured that has certain consequences.</a:t>
            </a:r>
          </a:p>
          <a:p>
            <a:r>
              <a:rPr lang="en-GB" sz="1200" kern="1200" dirty="0" smtClean="0">
                <a:solidFill>
                  <a:schemeClr val="tx1"/>
                </a:solidFill>
                <a:effectLst/>
                <a:latin typeface="+mn-lt"/>
                <a:ea typeface="+mn-ea"/>
                <a:cs typeface="+mn-cs"/>
              </a:rPr>
              <a:t>The changes are seen when there is an injury to the frontal lobe include: </a:t>
            </a:r>
          </a:p>
          <a:p>
            <a:r>
              <a:rPr lang="en-GB" sz="1200" kern="1200" dirty="0" smtClean="0">
                <a:solidFill>
                  <a:schemeClr val="tx1"/>
                </a:solidFill>
                <a:effectLst/>
                <a:latin typeface="+mn-lt"/>
                <a:ea typeface="+mn-ea"/>
                <a:cs typeface="+mn-cs"/>
              </a:rPr>
              <a:t>Problems with sequency, there is difficulty making decisions, people experience decreased attention, changed personality, problem solving difficulties, a decrease in their ability to verbally express themselves, a lack of spontaneity, uncontrolled emotions, social and sexual </a:t>
            </a:r>
            <a:r>
              <a:rPr lang="en-GB" sz="1200" kern="1200" dirty="0" err="1" smtClean="0">
                <a:solidFill>
                  <a:schemeClr val="tx1"/>
                </a:solidFill>
                <a:effectLst/>
                <a:latin typeface="+mn-lt"/>
                <a:ea typeface="+mn-ea"/>
                <a:cs typeface="+mn-cs"/>
              </a:rPr>
              <a:t>behaviors</a:t>
            </a:r>
            <a:r>
              <a:rPr lang="en-GB" sz="1200" kern="1200" dirty="0" smtClean="0">
                <a:solidFill>
                  <a:schemeClr val="tx1"/>
                </a:solidFill>
                <a:effectLst/>
                <a:latin typeface="+mn-lt"/>
                <a:ea typeface="+mn-ea"/>
                <a:cs typeface="+mn-cs"/>
              </a:rPr>
              <a:t>, decreased initiation of voluntary movements.</a:t>
            </a:r>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5</a:t>
            </a:fld>
            <a:endParaRPr lang="en-GB"/>
          </a:p>
        </p:txBody>
      </p:sp>
    </p:spTree>
    <p:extLst>
      <p:ext uri="{BB962C8B-B14F-4D97-AF65-F5344CB8AC3E}">
        <p14:creationId xmlns:p14="http://schemas.microsoft.com/office/powerpoint/2010/main" val="341924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changes that we see when the temporal lobe is injured is that people have problem understanding the spoken word, there are problems with selective attention, sexuality changes,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person with a temporal lobe injury may be found a persistently talk.</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an increase in aggressive behaviour, there are problems identifying objects and categorizing them and there are problems recognizing faces and finding objects.</a:t>
            </a:r>
          </a:p>
          <a:p>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6</a:t>
            </a:fld>
            <a:endParaRPr lang="en-GB"/>
          </a:p>
        </p:txBody>
      </p:sp>
    </p:spTree>
    <p:extLst>
      <p:ext uri="{BB962C8B-B14F-4D97-AF65-F5344CB8AC3E}">
        <p14:creationId xmlns:p14="http://schemas.microsoft.com/office/powerpoint/2010/main" val="340610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Now, let’s talk a little bit about the parietal lobe. The parietal lobe is an area of the brain that takes us into sort of a higher level of functioning and as we look at the parietal lobe and those changes we see in patients with TBI difficulty naming objects, processing their tactile sensations, so problems processing and understanding what their fingers are telling them they are touching. You see people’s academic skill sets fall and things that they were easily able to in the workplace or in the academic setting from a cognitive standpoint are now diminished or gone. There is confusion between the left and the right, they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have a loss of hand-eye coordination and a decreased orientation of where our bodies are in space. </a:t>
            </a:r>
          </a:p>
          <a:p>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7</a:t>
            </a:fld>
            <a:endParaRPr lang="en-GB"/>
          </a:p>
        </p:txBody>
      </p:sp>
    </p:spTree>
    <p:extLst>
      <p:ext uri="{BB962C8B-B14F-4D97-AF65-F5344CB8AC3E}">
        <p14:creationId xmlns:p14="http://schemas.microsoft.com/office/powerpoint/2010/main" val="187913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tx1"/>
                </a:solidFill>
                <a:effectLst/>
                <a:latin typeface="+mn-lt"/>
                <a:ea typeface="+mn-ea"/>
                <a:cs typeface="+mn-cs"/>
              </a:rPr>
              <a:t>You see issues of vision defects, there is loss of visual field, there are problems visually locating objects, importantly here are problems identifying colours, people can have distorted vision, hallucinations, they can have something called word blindness, there is the inability to perceive the way that objects move and obviously there are problems with reading and writing and there is an overall slowed processing of the way that our brains process visual information.</a:t>
            </a:r>
          </a:p>
          <a:p>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8</a:t>
            </a:fld>
            <a:endParaRPr lang="en-GB"/>
          </a:p>
        </p:txBody>
      </p:sp>
    </p:spTree>
    <p:extLst>
      <p:ext uri="{BB962C8B-B14F-4D97-AF65-F5344CB8AC3E}">
        <p14:creationId xmlns:p14="http://schemas.microsoft.com/office/powerpoint/2010/main" val="40244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we look at the cerebellum, that’s the area here it really at the back and the base of the brain at the top of the spinal column. We see the control of motor coordination. We see all of our voluntary motor coordination so when we decide we want to reach out and grab a jar off the shelf, we put our arm out and we do that and that is our cerebellum in action. We have our balance and our equilibrium, the ability to stand up and not fall over, the ability to be able to ride a skateboard, to be able to ride a bicycle, our postural control and our eye movements moving eyes back and forth up and down and utilizing our eyes to obtain visual information so that it can be processed by our brain.</a:t>
            </a:r>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9</a:t>
            </a:fld>
            <a:endParaRPr lang="en-GB"/>
          </a:p>
        </p:txBody>
      </p:sp>
    </p:spTree>
    <p:extLst>
      <p:ext uri="{BB962C8B-B14F-4D97-AF65-F5344CB8AC3E}">
        <p14:creationId xmlns:p14="http://schemas.microsoft.com/office/powerpoint/2010/main" val="324891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our </a:t>
            </a:r>
            <a:r>
              <a:rPr lang="en-GB" sz="1200" b="1" kern="1200" dirty="0" smtClean="0">
                <a:solidFill>
                  <a:schemeClr val="tx1"/>
                </a:solidFill>
                <a:effectLst/>
                <a:latin typeface="+mn-lt"/>
                <a:ea typeface="+mn-ea"/>
                <a:cs typeface="+mn-cs"/>
              </a:rPr>
              <a:t>brain stem</a:t>
            </a:r>
            <a:r>
              <a:rPr lang="en-GB" sz="1200" kern="1200" dirty="0" smtClean="0">
                <a:solidFill>
                  <a:schemeClr val="tx1"/>
                </a:solidFill>
                <a:effectLst/>
                <a:latin typeface="+mn-lt"/>
                <a:ea typeface="+mn-ea"/>
                <a:cs typeface="+mn-cs"/>
              </a:rPr>
              <a:t> controls so much of what happens in our body. It controls so many of the different functions that allow us to survive as human beings. The ability to hold our body temperature to keep it at a healthy temperature as opposed to getting too hot or too cold, the ability to manage efficiently effectively our heart rate or the rate at which we breathe, people experience problem with balance and their movement, swallowing food and liquids.</a:t>
            </a:r>
          </a:p>
          <a:p>
            <a:r>
              <a:rPr lang="en-US" sz="1200" kern="1200" dirty="0" smtClean="0">
                <a:solidFill>
                  <a:schemeClr val="tx1"/>
                </a:solidFill>
                <a:effectLst/>
                <a:latin typeface="+mn-lt"/>
                <a:ea typeface="+mn-ea"/>
                <a:cs typeface="+mn-cs"/>
              </a:rPr>
              <a:t>When any of the lobes of our brain is damaged or injured either by an accident by a driver, by drug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a horrible consequence. It effects our lives in myriad ways.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2C6B48-C927-4FFF-A39A-695B25D75A78}" type="slidenum">
              <a:rPr lang="en-GB" smtClean="0"/>
              <a:t>10</a:t>
            </a:fld>
            <a:endParaRPr lang="en-GB"/>
          </a:p>
        </p:txBody>
      </p:sp>
    </p:spTree>
    <p:extLst>
      <p:ext uri="{BB962C8B-B14F-4D97-AF65-F5344CB8AC3E}">
        <p14:creationId xmlns:p14="http://schemas.microsoft.com/office/powerpoint/2010/main" val="263316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Within the brain are over 100 billion nerve cells called neurons sending electrical and chemical signals to and from the body. Each neuron has a cell body and a long nerve fibre called an axon and projections of the cell body called dendrites. Dendrites extend out from the cell body to receive messages from other nerve cells. Axons in the brain connect neurons with each other, which in turn provide extensive interconnections with other brain areas. </a:t>
            </a:r>
          </a:p>
          <a:p>
            <a:endParaRPr lang="en-GB" dirty="0"/>
          </a:p>
        </p:txBody>
      </p:sp>
      <p:sp>
        <p:nvSpPr>
          <p:cNvPr id="4" name="Slide Number Placeholder 3"/>
          <p:cNvSpPr>
            <a:spLocks noGrp="1"/>
          </p:cNvSpPr>
          <p:nvPr>
            <p:ph type="sldNum" sz="quarter" idx="10"/>
          </p:nvPr>
        </p:nvSpPr>
        <p:spPr/>
        <p:txBody>
          <a:bodyPr/>
          <a:lstStyle/>
          <a:p>
            <a:fld id="{5D2C6B48-C927-4FFF-A39A-695B25D75A78}" type="slidenum">
              <a:rPr lang="en-GB" smtClean="0"/>
              <a:t>11</a:t>
            </a:fld>
            <a:endParaRPr lang="en-GB"/>
          </a:p>
        </p:txBody>
      </p:sp>
    </p:spTree>
    <p:extLst>
      <p:ext uri="{BB962C8B-B14F-4D97-AF65-F5344CB8AC3E}">
        <p14:creationId xmlns:p14="http://schemas.microsoft.com/office/powerpoint/2010/main" val="406187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iau.org/about-brain-injuries/what-to-expect/coma-patient-score-glasco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154" y="1305909"/>
            <a:ext cx="9864969" cy="3329581"/>
          </a:xfrm>
        </p:spPr>
        <p:txBody>
          <a:bodyPr/>
          <a:lstStyle/>
          <a:p>
            <a:pPr algn="ctr"/>
            <a:r>
              <a:rPr lang="en-US" b="1" dirty="0" smtClean="0"/>
              <a:t>Traumatic Brain Injury </a:t>
            </a:r>
            <a:br>
              <a:rPr lang="en-US" b="1" dirty="0" smtClean="0"/>
            </a:br>
            <a:r>
              <a:rPr lang="en-US" sz="6600" b="1" dirty="0" smtClean="0"/>
              <a:t>How it may affect driving performance</a:t>
            </a:r>
            <a:endParaRPr lang="en-GB" b="1" dirty="0"/>
          </a:p>
        </p:txBody>
      </p:sp>
      <p:sp>
        <p:nvSpPr>
          <p:cNvPr id="3" name="Subtitle 2"/>
          <p:cNvSpPr>
            <a:spLocks noGrp="1"/>
          </p:cNvSpPr>
          <p:nvPr>
            <p:ph type="subTitle" idx="1"/>
          </p:nvPr>
        </p:nvSpPr>
        <p:spPr>
          <a:xfrm>
            <a:off x="1429809" y="5139987"/>
            <a:ext cx="8825658" cy="861420"/>
          </a:xfrm>
        </p:spPr>
        <p:txBody>
          <a:bodyPr/>
          <a:lstStyle/>
          <a:p>
            <a:pPr algn="ctr"/>
            <a:r>
              <a:rPr lang="en-US" cap="none" dirty="0" smtClean="0"/>
              <a:t>Presented by </a:t>
            </a:r>
            <a:r>
              <a:rPr lang="en-US" cap="none" dirty="0" err="1" smtClean="0"/>
              <a:t>Nasrin</a:t>
            </a:r>
            <a:r>
              <a:rPr lang="en-US" cap="none" dirty="0" smtClean="0"/>
              <a:t> </a:t>
            </a:r>
            <a:r>
              <a:rPr lang="en-US" cap="none" dirty="0" err="1" smtClean="0"/>
              <a:t>Shahedifar</a:t>
            </a:r>
            <a:endParaRPr lang="en-US" cap="none" dirty="0" smtClean="0"/>
          </a:p>
          <a:p>
            <a:pPr algn="ctr"/>
            <a:r>
              <a:rPr lang="en-US" dirty="0" smtClean="0"/>
              <a:t>19.08.2020</a:t>
            </a:r>
            <a:endParaRPr lang="en-GB" dirty="0"/>
          </a:p>
        </p:txBody>
      </p:sp>
    </p:spTree>
    <p:extLst>
      <p:ext uri="{BB962C8B-B14F-4D97-AF65-F5344CB8AC3E}">
        <p14:creationId xmlns:p14="http://schemas.microsoft.com/office/powerpoint/2010/main" val="356567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45" y="326590"/>
            <a:ext cx="9404723" cy="813374"/>
          </a:xfrm>
        </p:spPr>
        <p:txBody>
          <a:bodyPr/>
          <a:lstStyle/>
          <a:p>
            <a:r>
              <a:rPr lang="en-GB" sz="6000" b="1" dirty="0">
                <a:solidFill>
                  <a:schemeClr val="tx1"/>
                </a:solidFill>
              </a:rPr>
              <a:t>Brain stem </a:t>
            </a:r>
          </a:p>
        </p:txBody>
      </p:sp>
      <p:pic>
        <p:nvPicPr>
          <p:cNvPr id="5" name="Content Placeholder 3"/>
          <p:cNvPicPr>
            <a:picLocks noChangeAspect="1"/>
          </p:cNvPicPr>
          <p:nvPr/>
        </p:nvPicPr>
        <p:blipFill>
          <a:blip r:embed="rId3"/>
          <a:stretch>
            <a:fillRect/>
          </a:stretch>
        </p:blipFill>
        <p:spPr>
          <a:xfrm>
            <a:off x="5389984" y="2079466"/>
            <a:ext cx="6802016" cy="3952294"/>
          </a:xfrm>
          <a:prstGeom prst="rect">
            <a:avLst/>
          </a:prstGeom>
        </p:spPr>
      </p:pic>
      <p:sp>
        <p:nvSpPr>
          <p:cNvPr id="3" name="Content Placeholder 2"/>
          <p:cNvSpPr>
            <a:spLocks noGrp="1"/>
          </p:cNvSpPr>
          <p:nvPr>
            <p:ph idx="1"/>
          </p:nvPr>
        </p:nvSpPr>
        <p:spPr>
          <a:xfrm>
            <a:off x="268994" y="1723877"/>
            <a:ext cx="9766074" cy="5115073"/>
          </a:xfrm>
        </p:spPr>
        <p:txBody>
          <a:bodyPr>
            <a:noAutofit/>
          </a:bodyPr>
          <a:lstStyle/>
          <a:p>
            <a:r>
              <a:rPr lang="en-US" sz="4400" b="1" dirty="0" smtClean="0"/>
              <a:t>Body temperature</a:t>
            </a:r>
          </a:p>
          <a:p>
            <a:r>
              <a:rPr lang="en-US" sz="4400" b="1" dirty="0" smtClean="0"/>
              <a:t>Heart rate</a:t>
            </a:r>
          </a:p>
          <a:p>
            <a:r>
              <a:rPr lang="en-US" sz="4400" b="1" dirty="0" smtClean="0"/>
              <a:t>Breathing</a:t>
            </a:r>
          </a:p>
          <a:p>
            <a:r>
              <a:rPr lang="en-US" sz="4400" b="1" dirty="0" smtClean="0"/>
              <a:t>Balance</a:t>
            </a:r>
          </a:p>
          <a:p>
            <a:r>
              <a:rPr lang="en-US" sz="4400" b="1" dirty="0" smtClean="0"/>
              <a:t>Movement</a:t>
            </a:r>
          </a:p>
          <a:p>
            <a:r>
              <a:rPr lang="en-US" sz="4400" b="1" dirty="0" smtClean="0"/>
              <a:t>Swallowing </a:t>
            </a:r>
          </a:p>
        </p:txBody>
      </p:sp>
    </p:spTree>
    <p:extLst>
      <p:ext uri="{BB962C8B-B14F-4D97-AF65-F5344CB8AC3E}">
        <p14:creationId xmlns:p14="http://schemas.microsoft.com/office/powerpoint/2010/main" val="296539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stretch>
            <a:fillRect/>
          </a:stretch>
        </p:blipFill>
        <p:spPr>
          <a:xfrm>
            <a:off x="5247962" y="2228850"/>
            <a:ext cx="7001187" cy="4629150"/>
          </a:xfrm>
          <a:prstGeom prst="rect">
            <a:avLst/>
          </a:prstGeom>
        </p:spPr>
      </p:pic>
      <p:sp>
        <p:nvSpPr>
          <p:cNvPr id="2" name="Title 1"/>
          <p:cNvSpPr>
            <a:spLocks noGrp="1"/>
          </p:cNvSpPr>
          <p:nvPr>
            <p:ph type="title"/>
          </p:nvPr>
        </p:nvSpPr>
        <p:spPr>
          <a:xfrm>
            <a:off x="405683" y="103904"/>
            <a:ext cx="9404723" cy="813374"/>
          </a:xfrm>
        </p:spPr>
        <p:txBody>
          <a:bodyPr/>
          <a:lstStyle/>
          <a:p>
            <a:r>
              <a:rPr lang="en-GB" sz="4400" b="1" dirty="0" smtClean="0">
                <a:solidFill>
                  <a:schemeClr val="accent3">
                    <a:lumMod val="60000"/>
                    <a:lumOff val="40000"/>
                  </a:schemeClr>
                </a:solidFill>
              </a:rPr>
              <a:t>Nerve cells </a:t>
            </a:r>
            <a:endParaRPr lang="en-GB" sz="4400" b="1" dirty="0">
              <a:solidFill>
                <a:schemeClr val="accent3">
                  <a:lumMod val="60000"/>
                  <a:lumOff val="40000"/>
                </a:schemeClr>
              </a:solidFill>
            </a:endParaRPr>
          </a:p>
        </p:txBody>
      </p:sp>
      <p:sp>
        <p:nvSpPr>
          <p:cNvPr id="3" name="Content Placeholder 2"/>
          <p:cNvSpPr>
            <a:spLocks noGrp="1"/>
          </p:cNvSpPr>
          <p:nvPr>
            <p:ph idx="1"/>
          </p:nvPr>
        </p:nvSpPr>
        <p:spPr>
          <a:xfrm>
            <a:off x="214448" y="1217727"/>
            <a:ext cx="7162800" cy="5788322"/>
          </a:xfrm>
        </p:spPr>
        <p:txBody>
          <a:bodyPr>
            <a:noAutofit/>
          </a:bodyPr>
          <a:lstStyle/>
          <a:p>
            <a:r>
              <a:rPr lang="en-GB" sz="2400" b="1" dirty="0" smtClean="0">
                <a:solidFill>
                  <a:srgbClr val="FFFF00"/>
                </a:solidFill>
              </a:rPr>
              <a:t>Neurons</a:t>
            </a:r>
            <a:r>
              <a:rPr lang="en-GB" sz="2400" dirty="0" smtClean="0">
                <a:solidFill>
                  <a:srgbClr val="FFFF00"/>
                </a:solidFill>
              </a:rPr>
              <a:t>: </a:t>
            </a:r>
          </a:p>
          <a:p>
            <a:pPr>
              <a:buFont typeface="Wingdings" panose="05000000000000000000" pitchFamily="2" charset="2"/>
              <a:buChar char="v"/>
            </a:pPr>
            <a:r>
              <a:rPr lang="en-GB" sz="2800" dirty="0" smtClean="0">
                <a:solidFill>
                  <a:srgbClr val="FFFF00"/>
                </a:solidFill>
              </a:rPr>
              <a:t>Sending electrical </a:t>
            </a:r>
            <a:r>
              <a:rPr lang="en-GB" sz="2800" dirty="0">
                <a:solidFill>
                  <a:srgbClr val="FFFF00"/>
                </a:solidFill>
              </a:rPr>
              <a:t>and </a:t>
            </a:r>
            <a:endParaRPr lang="en-GB" sz="2800" dirty="0" smtClean="0">
              <a:solidFill>
                <a:srgbClr val="FFFF00"/>
              </a:solidFill>
            </a:endParaRPr>
          </a:p>
          <a:p>
            <a:pPr marL="0" indent="0">
              <a:buNone/>
            </a:pPr>
            <a:r>
              <a:rPr lang="en-GB" sz="2800" dirty="0" smtClean="0">
                <a:solidFill>
                  <a:srgbClr val="FFFF00"/>
                </a:solidFill>
              </a:rPr>
              <a:t>chemical </a:t>
            </a:r>
            <a:r>
              <a:rPr lang="en-GB" sz="2800" dirty="0">
                <a:solidFill>
                  <a:srgbClr val="FFFF00"/>
                </a:solidFill>
              </a:rPr>
              <a:t>signals to and from the body</a:t>
            </a:r>
          </a:p>
          <a:p>
            <a:r>
              <a:rPr lang="en-GB" sz="2400" b="1" dirty="0" smtClean="0">
                <a:solidFill>
                  <a:srgbClr val="FFFF00"/>
                </a:solidFill>
              </a:rPr>
              <a:t>Axon</a:t>
            </a:r>
          </a:p>
          <a:p>
            <a:pPr>
              <a:buFont typeface="Wingdings" panose="05000000000000000000" pitchFamily="2" charset="2"/>
              <a:buChar char="v"/>
            </a:pPr>
            <a:r>
              <a:rPr lang="en-GB" sz="2800" dirty="0" smtClean="0">
                <a:solidFill>
                  <a:srgbClr val="FFFF00"/>
                </a:solidFill>
              </a:rPr>
              <a:t>Extend out from the cell body </a:t>
            </a:r>
          </a:p>
          <a:p>
            <a:pPr>
              <a:buFont typeface="Wingdings" panose="05000000000000000000" pitchFamily="2" charset="2"/>
              <a:buChar char="v"/>
            </a:pPr>
            <a:r>
              <a:rPr lang="en-GB" sz="2800" dirty="0" smtClean="0">
                <a:solidFill>
                  <a:srgbClr val="FFFF00"/>
                </a:solidFill>
              </a:rPr>
              <a:t>Provide extensive </a:t>
            </a:r>
            <a:r>
              <a:rPr lang="en-GB" sz="2800" dirty="0">
                <a:solidFill>
                  <a:srgbClr val="FFFF00"/>
                </a:solidFill>
              </a:rPr>
              <a:t>interconnections with other brain areas</a:t>
            </a:r>
          </a:p>
          <a:p>
            <a:r>
              <a:rPr lang="en-GB" sz="2400" b="1" dirty="0" smtClean="0">
                <a:solidFill>
                  <a:srgbClr val="FFFF00"/>
                </a:solidFill>
              </a:rPr>
              <a:t>Dendrites</a:t>
            </a:r>
          </a:p>
          <a:p>
            <a:pPr>
              <a:buFont typeface="Wingdings" panose="05000000000000000000" pitchFamily="2" charset="2"/>
              <a:buChar char="v"/>
            </a:pPr>
            <a:r>
              <a:rPr lang="en-GB" sz="2800" dirty="0" smtClean="0">
                <a:solidFill>
                  <a:srgbClr val="FFFF00"/>
                </a:solidFill>
              </a:rPr>
              <a:t>Projections </a:t>
            </a:r>
            <a:r>
              <a:rPr lang="en-GB" sz="2800" dirty="0">
                <a:solidFill>
                  <a:srgbClr val="FFFF00"/>
                </a:solidFill>
              </a:rPr>
              <a:t>of the cell body </a:t>
            </a:r>
          </a:p>
          <a:p>
            <a:pPr>
              <a:buFont typeface="Wingdings" panose="05000000000000000000" pitchFamily="2" charset="2"/>
              <a:buChar char="v"/>
            </a:pPr>
            <a:r>
              <a:rPr lang="en-GB" sz="2800" dirty="0" smtClean="0">
                <a:solidFill>
                  <a:srgbClr val="FFFF00"/>
                </a:solidFill>
              </a:rPr>
              <a:t>Receive messages from other neurons </a:t>
            </a:r>
            <a:endParaRPr lang="en-GB" sz="2800" dirty="0">
              <a:solidFill>
                <a:srgbClr val="FFFF00"/>
              </a:solidFill>
            </a:endParaRPr>
          </a:p>
        </p:txBody>
      </p:sp>
    </p:spTree>
    <p:extLst>
      <p:ext uri="{BB962C8B-B14F-4D97-AF65-F5344CB8AC3E}">
        <p14:creationId xmlns:p14="http://schemas.microsoft.com/office/powerpoint/2010/main" val="117102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71" y="171827"/>
            <a:ext cx="9404723" cy="813374"/>
          </a:xfrm>
        </p:spPr>
        <p:txBody>
          <a:bodyPr/>
          <a:lstStyle/>
          <a:p>
            <a:r>
              <a:rPr lang="en-US" sz="4000" b="1" dirty="0" smtClean="0">
                <a:solidFill>
                  <a:schemeClr val="accent3">
                    <a:lumMod val="60000"/>
                    <a:lumOff val="40000"/>
                  </a:schemeClr>
                </a:solidFill>
              </a:rPr>
              <a:t>T</a:t>
            </a:r>
            <a:r>
              <a:rPr lang="en-US" sz="4000" b="1" dirty="0">
                <a:solidFill>
                  <a:schemeClr val="accent3">
                    <a:lumMod val="60000"/>
                    <a:lumOff val="40000"/>
                  </a:schemeClr>
                </a:solidFill>
              </a:rPr>
              <a:t>raumatic</a:t>
            </a:r>
            <a:r>
              <a:rPr lang="en-US" sz="4000" b="1" dirty="0" smtClean="0">
                <a:solidFill>
                  <a:schemeClr val="accent3">
                    <a:lumMod val="60000"/>
                    <a:lumOff val="40000"/>
                  </a:schemeClr>
                </a:solidFill>
              </a:rPr>
              <a:t> B</a:t>
            </a:r>
            <a:r>
              <a:rPr lang="en-US" sz="4000" b="1" dirty="0">
                <a:solidFill>
                  <a:schemeClr val="accent3">
                    <a:lumMod val="60000"/>
                    <a:lumOff val="40000"/>
                  </a:schemeClr>
                </a:solidFill>
              </a:rPr>
              <a:t>rain</a:t>
            </a:r>
            <a:r>
              <a:rPr lang="en-US" sz="4000" b="1" dirty="0" smtClean="0">
                <a:solidFill>
                  <a:schemeClr val="accent3">
                    <a:lumMod val="60000"/>
                    <a:lumOff val="40000"/>
                  </a:schemeClr>
                </a:solidFill>
              </a:rPr>
              <a:t> Injury </a:t>
            </a:r>
            <a:endParaRPr lang="en-GB" sz="4000" b="1" dirty="0">
              <a:solidFill>
                <a:schemeClr val="accent3">
                  <a:lumMod val="60000"/>
                  <a:lumOff val="40000"/>
                </a:schemeClr>
              </a:solidFill>
            </a:endParaRPr>
          </a:p>
        </p:txBody>
      </p:sp>
      <p:sp>
        <p:nvSpPr>
          <p:cNvPr id="3" name="Content Placeholder 2"/>
          <p:cNvSpPr>
            <a:spLocks noGrp="1"/>
          </p:cNvSpPr>
          <p:nvPr>
            <p:ph idx="1"/>
          </p:nvPr>
        </p:nvSpPr>
        <p:spPr>
          <a:xfrm>
            <a:off x="673941" y="1121627"/>
            <a:ext cx="11191995" cy="5688606"/>
          </a:xfrm>
        </p:spPr>
        <p:txBody>
          <a:bodyPr>
            <a:noAutofit/>
          </a:bodyPr>
          <a:lstStyle/>
          <a:p>
            <a:r>
              <a:rPr lang="en-GB" sz="2600" dirty="0"/>
              <a:t>external forces cause damage to the brain</a:t>
            </a:r>
          </a:p>
          <a:p>
            <a:r>
              <a:rPr lang="en-GB" sz="2600" dirty="0"/>
              <a:t>types of forces: mechanical, thermal, chemical, electrical, radiation</a:t>
            </a:r>
          </a:p>
          <a:p>
            <a:pPr marL="0" indent="0">
              <a:buNone/>
            </a:pPr>
            <a:r>
              <a:rPr lang="en-GB" sz="2600" u="sng" dirty="0"/>
              <a:t>Epidemiology</a:t>
            </a:r>
            <a:r>
              <a:rPr lang="en-GB" sz="2600" dirty="0"/>
              <a:t>:</a:t>
            </a:r>
          </a:p>
          <a:p>
            <a:r>
              <a:rPr lang="en-GB" sz="2800" dirty="0"/>
              <a:t>about 1.7 million people have a TBI each </a:t>
            </a:r>
            <a:r>
              <a:rPr lang="en-GB" sz="2800" dirty="0" smtClean="0"/>
              <a:t>year </a:t>
            </a:r>
          </a:p>
          <a:p>
            <a:r>
              <a:rPr lang="en-GB" sz="2800" dirty="0" smtClean="0"/>
              <a:t>Mortality </a:t>
            </a:r>
            <a:r>
              <a:rPr lang="en-GB" sz="2800" dirty="0"/>
              <a:t>rate is 30/100,000, </a:t>
            </a:r>
            <a:r>
              <a:rPr lang="en-GB" sz="2800" dirty="0" smtClean="0"/>
              <a:t>about 50,000 </a:t>
            </a:r>
            <a:r>
              <a:rPr lang="en-GB" sz="2800" dirty="0"/>
              <a:t>deaths each </a:t>
            </a:r>
            <a:r>
              <a:rPr lang="en-GB" sz="2800" dirty="0" smtClean="0"/>
              <a:t>year </a:t>
            </a:r>
            <a:r>
              <a:rPr lang="en-GB" sz="1800" dirty="0"/>
              <a:t>(</a:t>
            </a:r>
            <a:r>
              <a:rPr lang="en-GB" sz="1800" dirty="0" err="1"/>
              <a:t>Lizzo</a:t>
            </a:r>
            <a:r>
              <a:rPr lang="en-GB" sz="1800" dirty="0"/>
              <a:t> JM and M. 2020 )</a:t>
            </a:r>
            <a:endParaRPr lang="en-GB" sz="2800" dirty="0" smtClean="0"/>
          </a:p>
          <a:p>
            <a:r>
              <a:rPr lang="en-GB" sz="2800" dirty="0"/>
              <a:t>more instances </a:t>
            </a:r>
            <a:r>
              <a:rPr lang="en-GB" sz="2800" dirty="0" smtClean="0"/>
              <a:t>in </a:t>
            </a:r>
            <a:r>
              <a:rPr lang="en-GB" sz="2800" dirty="0"/>
              <a:t>males than </a:t>
            </a:r>
            <a:r>
              <a:rPr lang="en-GB" sz="2800" dirty="0" smtClean="0"/>
              <a:t>females </a:t>
            </a:r>
          </a:p>
          <a:p>
            <a:r>
              <a:rPr lang="en-GB" sz="2800" dirty="0"/>
              <a:t>the highest rate of TBIs occurred in age </a:t>
            </a:r>
            <a:r>
              <a:rPr lang="en-GB" sz="2800" dirty="0" smtClean="0"/>
              <a:t>category 21‒30 </a:t>
            </a:r>
            <a:r>
              <a:rPr lang="en-GB" sz="1800" dirty="0"/>
              <a:t>(</a:t>
            </a:r>
            <a:r>
              <a:rPr lang="en-GB" sz="1800" dirty="0" err="1"/>
              <a:t>Riahi</a:t>
            </a:r>
            <a:r>
              <a:rPr lang="en-GB" sz="1800" dirty="0"/>
              <a:t> R., et al., 2018) </a:t>
            </a:r>
          </a:p>
          <a:p>
            <a:r>
              <a:rPr lang="en-GB" sz="2800" dirty="0"/>
              <a:t>Transport accidents were the most common cause of TBIs (76.4</a:t>
            </a:r>
            <a:r>
              <a:rPr lang="en-GB" sz="2800" dirty="0" smtClean="0"/>
              <a:t>%) </a:t>
            </a:r>
            <a:r>
              <a:rPr lang="en-GB" sz="1800" dirty="0"/>
              <a:t>(</a:t>
            </a:r>
            <a:r>
              <a:rPr lang="en-GB" sz="1800" dirty="0" err="1"/>
              <a:t>Riahi</a:t>
            </a:r>
            <a:r>
              <a:rPr lang="en-GB" sz="1800" dirty="0"/>
              <a:t> R., et al., 2018</a:t>
            </a:r>
            <a:r>
              <a:rPr lang="en-GB" sz="1800" dirty="0" smtClean="0"/>
              <a:t>).</a:t>
            </a:r>
            <a:endParaRPr lang="en-GB" sz="1800" dirty="0"/>
          </a:p>
        </p:txBody>
      </p:sp>
    </p:spTree>
    <p:extLst>
      <p:ext uri="{BB962C8B-B14F-4D97-AF65-F5344CB8AC3E}">
        <p14:creationId xmlns:p14="http://schemas.microsoft.com/office/powerpoint/2010/main" val="312015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29" y="254836"/>
            <a:ext cx="9404723" cy="813374"/>
          </a:xfrm>
        </p:spPr>
        <p:txBody>
          <a:bodyPr/>
          <a:lstStyle/>
          <a:p>
            <a:r>
              <a:rPr lang="en-US" b="1" dirty="0" smtClean="0">
                <a:solidFill>
                  <a:schemeClr val="accent3">
                    <a:lumMod val="60000"/>
                    <a:lumOff val="40000"/>
                  </a:schemeClr>
                </a:solidFill>
              </a:rPr>
              <a:t>Brain injuries </a:t>
            </a:r>
            <a:endParaRPr lang="en-GB" b="1" dirty="0">
              <a:solidFill>
                <a:schemeClr val="accent3">
                  <a:lumMod val="60000"/>
                  <a:lumOff val="40000"/>
                </a:schemeClr>
              </a:solidFill>
            </a:endParaRPr>
          </a:p>
        </p:txBody>
      </p:sp>
      <p:pic>
        <p:nvPicPr>
          <p:cNvPr id="10" name="Picture 9"/>
          <p:cNvPicPr>
            <a:picLocks noChangeAspect="1"/>
          </p:cNvPicPr>
          <p:nvPr/>
        </p:nvPicPr>
        <p:blipFill>
          <a:blip r:embed="rId3"/>
          <a:stretch>
            <a:fillRect/>
          </a:stretch>
        </p:blipFill>
        <p:spPr>
          <a:xfrm>
            <a:off x="6160313" y="2664372"/>
            <a:ext cx="6031687" cy="4193628"/>
          </a:xfrm>
          <a:prstGeom prst="rect">
            <a:avLst/>
          </a:prstGeom>
        </p:spPr>
      </p:pic>
      <p:sp>
        <p:nvSpPr>
          <p:cNvPr id="9" name="Content Placeholder 8"/>
          <p:cNvSpPr>
            <a:spLocks noGrp="1"/>
          </p:cNvSpPr>
          <p:nvPr>
            <p:ph idx="1"/>
          </p:nvPr>
        </p:nvSpPr>
        <p:spPr>
          <a:xfrm>
            <a:off x="341390" y="1251048"/>
            <a:ext cx="6045761" cy="5348351"/>
          </a:xfrm>
        </p:spPr>
        <p:txBody>
          <a:bodyPr>
            <a:noAutofit/>
          </a:bodyPr>
          <a:lstStyle/>
          <a:p>
            <a:r>
              <a:rPr lang="en-GB" sz="2800" dirty="0">
                <a:solidFill>
                  <a:srgbClr val="FFFF00"/>
                </a:solidFill>
              </a:rPr>
              <a:t>coup countercoup or acceleration deceleration </a:t>
            </a:r>
            <a:r>
              <a:rPr lang="en-GB" sz="2800" dirty="0" smtClean="0">
                <a:solidFill>
                  <a:srgbClr val="FFFF00"/>
                </a:solidFill>
              </a:rPr>
              <a:t>injury</a:t>
            </a:r>
          </a:p>
          <a:p>
            <a:r>
              <a:rPr lang="en-GB" sz="2800" u="sng" dirty="0" smtClean="0">
                <a:solidFill>
                  <a:srgbClr val="FFFF00"/>
                </a:solidFill>
              </a:rPr>
              <a:t>Contusion</a:t>
            </a:r>
            <a:r>
              <a:rPr lang="en-GB" sz="2800" dirty="0" smtClean="0">
                <a:solidFill>
                  <a:srgbClr val="FFFF00"/>
                </a:solidFill>
              </a:rPr>
              <a:t>: High </a:t>
            </a:r>
            <a:r>
              <a:rPr lang="en-GB" sz="2800" dirty="0">
                <a:solidFill>
                  <a:srgbClr val="FFFF00"/>
                </a:solidFill>
              </a:rPr>
              <a:t>speed coup countercoup </a:t>
            </a:r>
            <a:r>
              <a:rPr lang="en-GB" sz="2800" dirty="0" smtClean="0">
                <a:solidFill>
                  <a:srgbClr val="FFFF00"/>
                </a:solidFill>
              </a:rPr>
              <a:t>injury</a:t>
            </a:r>
          </a:p>
          <a:p>
            <a:pPr marL="0" indent="0">
              <a:buNone/>
            </a:pPr>
            <a:r>
              <a:rPr lang="en-GB" sz="2400" dirty="0" smtClean="0">
                <a:solidFill>
                  <a:srgbClr val="FFFF00"/>
                </a:solidFill>
              </a:rPr>
              <a:t>the </a:t>
            </a:r>
            <a:r>
              <a:rPr lang="en-GB" sz="2400" dirty="0">
                <a:solidFill>
                  <a:srgbClr val="FFFF00"/>
                </a:solidFill>
              </a:rPr>
              <a:t>impact may be violent enough to cause swelling and bruising of the brain </a:t>
            </a:r>
            <a:r>
              <a:rPr lang="en-GB" sz="2400" dirty="0" smtClean="0">
                <a:solidFill>
                  <a:srgbClr val="FFFF00"/>
                </a:solidFill>
              </a:rPr>
              <a:t>tissue</a:t>
            </a:r>
          </a:p>
          <a:p>
            <a:r>
              <a:rPr lang="en-GB" sz="2800" dirty="0" smtClean="0">
                <a:solidFill>
                  <a:srgbClr val="FFFF00"/>
                </a:solidFill>
              </a:rPr>
              <a:t>Diffuse </a:t>
            </a:r>
            <a:r>
              <a:rPr lang="en-GB" sz="2800" dirty="0">
                <a:solidFill>
                  <a:srgbClr val="FFFF00"/>
                </a:solidFill>
              </a:rPr>
              <a:t>axonal injury (DAI</a:t>
            </a:r>
            <a:r>
              <a:rPr lang="en-GB" sz="2800" dirty="0" smtClean="0">
                <a:solidFill>
                  <a:srgbClr val="FFFF00"/>
                </a:solidFill>
              </a:rPr>
              <a:t>):</a:t>
            </a:r>
          </a:p>
          <a:p>
            <a:pPr marL="0" indent="0">
              <a:buNone/>
            </a:pPr>
            <a:r>
              <a:rPr lang="en-GB" sz="2400" dirty="0" smtClean="0">
                <a:solidFill>
                  <a:srgbClr val="FFFF00"/>
                </a:solidFill>
              </a:rPr>
              <a:t>Axons experience tremendous </a:t>
            </a:r>
            <a:r>
              <a:rPr lang="en-GB" sz="2400" dirty="0">
                <a:solidFill>
                  <a:srgbClr val="FFFF00"/>
                </a:solidFill>
              </a:rPr>
              <a:t>shearing forces causing </a:t>
            </a:r>
            <a:r>
              <a:rPr lang="en-GB" sz="2400" dirty="0" smtClean="0">
                <a:solidFill>
                  <a:srgbClr val="FFFF00"/>
                </a:solidFill>
              </a:rPr>
              <a:t>exons to </a:t>
            </a:r>
            <a:r>
              <a:rPr lang="en-GB" sz="2400" dirty="0">
                <a:solidFill>
                  <a:srgbClr val="FFFF00"/>
                </a:solidFill>
              </a:rPr>
              <a:t>stretch and tear from the cell </a:t>
            </a:r>
            <a:r>
              <a:rPr lang="en-GB" sz="2400" dirty="0" smtClean="0">
                <a:solidFill>
                  <a:srgbClr val="FFFF00"/>
                </a:solidFill>
              </a:rPr>
              <a:t>body</a:t>
            </a:r>
          </a:p>
        </p:txBody>
      </p:sp>
    </p:spTree>
    <p:extLst>
      <p:ext uri="{BB962C8B-B14F-4D97-AF65-F5344CB8AC3E}">
        <p14:creationId xmlns:p14="http://schemas.microsoft.com/office/powerpoint/2010/main" val="4090941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29" y="254836"/>
            <a:ext cx="9404723" cy="813374"/>
          </a:xfrm>
        </p:spPr>
        <p:txBody>
          <a:bodyPr/>
          <a:lstStyle/>
          <a:p>
            <a:r>
              <a:rPr lang="en-US" b="1" dirty="0" smtClean="0">
                <a:solidFill>
                  <a:schemeClr val="accent3">
                    <a:lumMod val="60000"/>
                    <a:lumOff val="40000"/>
                  </a:schemeClr>
                </a:solidFill>
              </a:rPr>
              <a:t>Brain injuries </a:t>
            </a:r>
            <a:endParaRPr lang="en-GB" b="1" dirty="0">
              <a:solidFill>
                <a:schemeClr val="accent3">
                  <a:lumMod val="60000"/>
                  <a:lumOff val="40000"/>
                </a:schemeClr>
              </a:solidFill>
            </a:endParaRPr>
          </a:p>
        </p:txBody>
      </p:sp>
      <p:pic>
        <p:nvPicPr>
          <p:cNvPr id="10" name="Picture 9"/>
          <p:cNvPicPr>
            <a:picLocks noChangeAspect="1"/>
          </p:cNvPicPr>
          <p:nvPr/>
        </p:nvPicPr>
        <p:blipFill>
          <a:blip r:embed="rId3"/>
          <a:stretch>
            <a:fillRect/>
          </a:stretch>
        </p:blipFill>
        <p:spPr>
          <a:xfrm>
            <a:off x="5684129" y="2077208"/>
            <a:ext cx="6507871" cy="4524703"/>
          </a:xfrm>
          <a:prstGeom prst="rect">
            <a:avLst/>
          </a:prstGeom>
        </p:spPr>
      </p:pic>
      <p:sp>
        <p:nvSpPr>
          <p:cNvPr id="9" name="Content Placeholder 8"/>
          <p:cNvSpPr>
            <a:spLocks noGrp="1"/>
          </p:cNvSpPr>
          <p:nvPr>
            <p:ph idx="1"/>
          </p:nvPr>
        </p:nvSpPr>
        <p:spPr>
          <a:xfrm>
            <a:off x="251974" y="2077208"/>
            <a:ext cx="5274499" cy="4466895"/>
          </a:xfrm>
        </p:spPr>
        <p:txBody>
          <a:bodyPr>
            <a:noAutofit/>
          </a:bodyPr>
          <a:lstStyle/>
          <a:p>
            <a:r>
              <a:rPr lang="en-GB" sz="2800" dirty="0">
                <a:solidFill>
                  <a:srgbClr val="FFFF00"/>
                </a:solidFill>
              </a:rPr>
              <a:t>low-speed coup countercoup </a:t>
            </a:r>
            <a:r>
              <a:rPr lang="en-GB" sz="2800" dirty="0" smtClean="0">
                <a:solidFill>
                  <a:srgbClr val="FFFF00"/>
                </a:solidFill>
              </a:rPr>
              <a:t>injuries</a:t>
            </a:r>
          </a:p>
          <a:p>
            <a:pPr marL="0" indent="0">
              <a:buNone/>
            </a:pPr>
            <a:endParaRPr lang="en-GB" sz="2800" dirty="0">
              <a:solidFill>
                <a:srgbClr val="FFFF00"/>
              </a:solidFill>
            </a:endParaRPr>
          </a:p>
          <a:p>
            <a:r>
              <a:rPr lang="en-GB" sz="2800" dirty="0">
                <a:solidFill>
                  <a:srgbClr val="FFFF00"/>
                </a:solidFill>
              </a:rPr>
              <a:t>Damage to </a:t>
            </a:r>
            <a:r>
              <a:rPr lang="en-GB" sz="2800" dirty="0" smtClean="0">
                <a:solidFill>
                  <a:srgbClr val="FFFF00"/>
                </a:solidFill>
              </a:rPr>
              <a:t>axons</a:t>
            </a:r>
            <a:r>
              <a:rPr lang="en-GB" sz="2800" dirty="0">
                <a:solidFill>
                  <a:srgbClr val="FFFF00"/>
                </a:solidFill>
              </a:rPr>
              <a:t>:</a:t>
            </a:r>
          </a:p>
          <a:p>
            <a:pPr marL="0" indent="0">
              <a:buNone/>
            </a:pPr>
            <a:r>
              <a:rPr lang="en-GB" sz="2800" dirty="0">
                <a:solidFill>
                  <a:srgbClr val="FFFF00"/>
                </a:solidFill>
              </a:rPr>
              <a:t>degenerate releasing toxic levels of chemicals called neurotransmitters into the extracellular space</a:t>
            </a:r>
          </a:p>
        </p:txBody>
      </p:sp>
    </p:spTree>
    <p:extLst>
      <p:ext uri="{BB962C8B-B14F-4D97-AF65-F5344CB8AC3E}">
        <p14:creationId xmlns:p14="http://schemas.microsoft.com/office/powerpoint/2010/main" val="1319285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GB" b="1" dirty="0" smtClean="0">
                <a:solidFill>
                  <a:schemeClr val="accent3">
                    <a:lumMod val="60000"/>
                    <a:lumOff val="40000"/>
                  </a:schemeClr>
                </a:solidFill>
              </a:rPr>
              <a:t>Classification of </a:t>
            </a:r>
            <a:r>
              <a:rPr lang="en-GB" b="1" dirty="0">
                <a:solidFill>
                  <a:schemeClr val="accent3">
                    <a:lumMod val="60000"/>
                    <a:lumOff val="40000"/>
                  </a:schemeClr>
                </a:solidFill>
              </a:rPr>
              <a:t>Brain Injury </a:t>
            </a:r>
            <a:br>
              <a:rPr lang="en-GB" b="1" dirty="0">
                <a:solidFill>
                  <a:schemeClr val="accent3">
                    <a:lumMod val="60000"/>
                    <a:lumOff val="40000"/>
                  </a:schemeClr>
                </a:solidFill>
              </a:rPr>
            </a:br>
            <a:endParaRPr lang="en-GB" b="1" dirty="0">
              <a:solidFill>
                <a:schemeClr val="accent3">
                  <a:lumMod val="60000"/>
                  <a:lumOff val="40000"/>
                </a:schemeClr>
              </a:solidFill>
            </a:endParaRPr>
          </a:p>
        </p:txBody>
      </p:sp>
      <p:sp>
        <p:nvSpPr>
          <p:cNvPr id="3" name="Content Placeholder 2"/>
          <p:cNvSpPr>
            <a:spLocks noGrp="1"/>
          </p:cNvSpPr>
          <p:nvPr>
            <p:ph idx="1"/>
          </p:nvPr>
        </p:nvSpPr>
        <p:spPr>
          <a:xfrm>
            <a:off x="561050" y="1306988"/>
            <a:ext cx="11630950" cy="5551012"/>
          </a:xfrm>
        </p:spPr>
        <p:txBody>
          <a:bodyPr>
            <a:normAutofit/>
          </a:bodyPr>
          <a:lstStyle/>
          <a:p>
            <a:r>
              <a:rPr lang="en-US" sz="3600" b="1" dirty="0"/>
              <a:t>based on the </a:t>
            </a:r>
            <a:r>
              <a:rPr lang="en-US" sz="3600" b="1" dirty="0" smtClean="0"/>
              <a:t>severity</a:t>
            </a:r>
            <a:endParaRPr lang="en-GB" sz="3600" b="1" u="sng" dirty="0" smtClean="0"/>
          </a:p>
          <a:p>
            <a:pPr>
              <a:buFont typeface="Wingdings" panose="05000000000000000000" pitchFamily="2" charset="2"/>
              <a:buChar char="v"/>
            </a:pPr>
            <a:r>
              <a:rPr lang="en-GB" sz="4000" dirty="0" smtClean="0"/>
              <a:t>Mild, Moderate, Severe Traumatic </a:t>
            </a:r>
            <a:r>
              <a:rPr lang="en-GB" sz="4000" dirty="0"/>
              <a:t>Brain </a:t>
            </a:r>
            <a:r>
              <a:rPr lang="en-GB" sz="4000" dirty="0" smtClean="0"/>
              <a:t>Injury</a:t>
            </a:r>
          </a:p>
          <a:p>
            <a:pPr>
              <a:buFont typeface="Wingdings" panose="05000000000000000000" pitchFamily="2" charset="2"/>
              <a:buChar char="v"/>
            </a:pPr>
            <a:endParaRPr lang="en-GB" sz="700" b="1" dirty="0"/>
          </a:p>
          <a:p>
            <a:r>
              <a:rPr lang="en-US" sz="3600" b="1" dirty="0" smtClean="0"/>
              <a:t>based </a:t>
            </a:r>
            <a:r>
              <a:rPr lang="en-US" sz="3600" b="1" dirty="0"/>
              <a:t>on the pathological </a:t>
            </a:r>
            <a:r>
              <a:rPr lang="en-US" sz="3600" b="1" dirty="0" smtClean="0"/>
              <a:t>features</a:t>
            </a:r>
          </a:p>
          <a:p>
            <a:pPr>
              <a:buFont typeface="Wingdings" panose="05000000000000000000" pitchFamily="2" charset="2"/>
              <a:buChar char="v"/>
            </a:pPr>
            <a:r>
              <a:rPr lang="en-GB" sz="3600" u="sng" dirty="0"/>
              <a:t>Glasgow Coma </a:t>
            </a:r>
            <a:r>
              <a:rPr lang="en-GB" sz="3600" u="sng" dirty="0" smtClean="0"/>
              <a:t>Scale:</a:t>
            </a:r>
          </a:p>
          <a:p>
            <a:pPr>
              <a:buFont typeface="Wingdings" panose="05000000000000000000" pitchFamily="2" charset="2"/>
              <a:buChar char="§"/>
            </a:pPr>
            <a:r>
              <a:rPr lang="en-GB" sz="4400" dirty="0" smtClean="0">
                <a:solidFill>
                  <a:srgbClr val="FFFF00"/>
                </a:solidFill>
              </a:rPr>
              <a:t>GCS </a:t>
            </a:r>
            <a:r>
              <a:rPr lang="en-GB" sz="4400" dirty="0">
                <a:solidFill>
                  <a:srgbClr val="FFFF00"/>
                </a:solidFill>
              </a:rPr>
              <a:t>score </a:t>
            </a:r>
            <a:r>
              <a:rPr lang="en-GB" sz="4400" dirty="0" smtClean="0">
                <a:solidFill>
                  <a:srgbClr val="FFFF00"/>
                </a:solidFill>
                <a:hlinkClick r:id="rId3" tooltip="Glascow Coma Scale"/>
              </a:rPr>
              <a:t>13-15</a:t>
            </a:r>
            <a:endParaRPr lang="en-GB" sz="4400" dirty="0">
              <a:solidFill>
                <a:srgbClr val="FFFF00"/>
              </a:solidFill>
            </a:endParaRPr>
          </a:p>
          <a:p>
            <a:pPr>
              <a:buFont typeface="Wingdings" panose="05000000000000000000" pitchFamily="2" charset="2"/>
              <a:buChar char="§"/>
            </a:pPr>
            <a:r>
              <a:rPr lang="en-GB" sz="4400" dirty="0">
                <a:solidFill>
                  <a:srgbClr val="FFFF00"/>
                </a:solidFill>
              </a:rPr>
              <a:t>GCS score</a:t>
            </a:r>
            <a:r>
              <a:rPr lang="en-GB" sz="4400" dirty="0" smtClean="0">
                <a:solidFill>
                  <a:srgbClr val="FFFF00"/>
                </a:solidFill>
                <a:hlinkClick r:id="rId3" tooltip="Glascow Coma Scale"/>
              </a:rPr>
              <a:t> </a:t>
            </a:r>
            <a:r>
              <a:rPr lang="en-GB" sz="4400" dirty="0">
                <a:solidFill>
                  <a:srgbClr val="FFFF00"/>
                </a:solidFill>
                <a:hlinkClick r:id="rId3" tooltip="Glascow Coma Scale"/>
              </a:rPr>
              <a:t>9-12</a:t>
            </a:r>
            <a:endParaRPr lang="en-GB" sz="4400" dirty="0">
              <a:solidFill>
                <a:srgbClr val="FFFF00"/>
              </a:solidFill>
            </a:endParaRPr>
          </a:p>
          <a:p>
            <a:pPr>
              <a:buFont typeface="Wingdings" panose="05000000000000000000" pitchFamily="2" charset="2"/>
              <a:buChar char="§"/>
            </a:pPr>
            <a:r>
              <a:rPr lang="en-GB" sz="4400" dirty="0">
                <a:solidFill>
                  <a:srgbClr val="FFFF00"/>
                </a:solidFill>
              </a:rPr>
              <a:t>GCS score </a:t>
            </a:r>
            <a:r>
              <a:rPr lang="en-GB" sz="4400" dirty="0" smtClean="0">
                <a:solidFill>
                  <a:srgbClr val="FFFF00"/>
                </a:solidFill>
                <a:hlinkClick r:id="rId3" tooltip="Glascow Coma Scale"/>
              </a:rPr>
              <a:t>3-8</a:t>
            </a:r>
            <a:endParaRPr lang="en-GB" sz="4400" dirty="0">
              <a:solidFill>
                <a:srgbClr val="FFFF00"/>
              </a:solidFill>
            </a:endParaRPr>
          </a:p>
          <a:p>
            <a:endParaRPr lang="en-GB" b="1" dirty="0"/>
          </a:p>
          <a:p>
            <a:pPr marL="0" indent="0">
              <a:buNone/>
            </a:pPr>
            <a:endParaRPr lang="en-GB" dirty="0"/>
          </a:p>
        </p:txBody>
      </p:sp>
    </p:spTree>
    <p:extLst>
      <p:ext uri="{BB962C8B-B14F-4D97-AF65-F5344CB8AC3E}">
        <p14:creationId xmlns:p14="http://schemas.microsoft.com/office/powerpoint/2010/main" val="1038928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6472"/>
            <a:ext cx="9404723" cy="813374"/>
          </a:xfrm>
        </p:spPr>
        <p:txBody>
          <a:bodyPr/>
          <a:lstStyle/>
          <a:p>
            <a:r>
              <a:rPr lang="en-GB" b="1" dirty="0" smtClean="0">
                <a:solidFill>
                  <a:schemeClr val="accent3">
                    <a:lumMod val="60000"/>
                    <a:lumOff val="40000"/>
                  </a:schemeClr>
                </a:solidFill>
              </a:rPr>
              <a:t>Symptoms  </a:t>
            </a:r>
            <a:endParaRPr lang="en-GB" b="1" dirty="0">
              <a:solidFill>
                <a:schemeClr val="accent3">
                  <a:lumMod val="60000"/>
                  <a:lumOff val="40000"/>
                </a:schemeClr>
              </a:solidFill>
            </a:endParaRPr>
          </a:p>
        </p:txBody>
      </p:sp>
      <p:sp>
        <p:nvSpPr>
          <p:cNvPr id="3" name="Content Placeholder 2"/>
          <p:cNvSpPr>
            <a:spLocks noGrp="1"/>
          </p:cNvSpPr>
          <p:nvPr>
            <p:ph idx="1"/>
          </p:nvPr>
        </p:nvSpPr>
        <p:spPr>
          <a:xfrm>
            <a:off x="646111" y="964910"/>
            <a:ext cx="11368679" cy="5680440"/>
          </a:xfrm>
        </p:spPr>
        <p:txBody>
          <a:bodyPr>
            <a:noAutofit/>
          </a:bodyPr>
          <a:lstStyle/>
          <a:p>
            <a:pPr marL="0" indent="0">
              <a:buNone/>
            </a:pPr>
            <a:r>
              <a:rPr lang="en-GB" sz="2400" dirty="0" smtClean="0"/>
              <a:t>Mild-moderate </a:t>
            </a:r>
            <a:r>
              <a:rPr lang="en-GB" sz="2400" dirty="0"/>
              <a:t>cases of </a:t>
            </a:r>
            <a:r>
              <a:rPr lang="en-GB" sz="2400" dirty="0" smtClean="0"/>
              <a:t>Dai </a:t>
            </a:r>
            <a:r>
              <a:rPr lang="en-GB" sz="2400" dirty="0"/>
              <a:t>may result in symptoms such as </a:t>
            </a:r>
          </a:p>
          <a:p>
            <a:pPr lvl="0"/>
            <a:r>
              <a:rPr lang="en-GB" sz="3400" dirty="0"/>
              <a:t>Brief loss of consciousness </a:t>
            </a:r>
          </a:p>
          <a:p>
            <a:pPr lvl="0"/>
            <a:r>
              <a:rPr lang="en-GB" sz="3400" dirty="0"/>
              <a:t>Impaired long-term memory</a:t>
            </a:r>
          </a:p>
          <a:p>
            <a:pPr lvl="0"/>
            <a:r>
              <a:rPr lang="en-GB" sz="3400" dirty="0"/>
              <a:t>Reduced problem-solving ability</a:t>
            </a:r>
          </a:p>
          <a:p>
            <a:pPr lvl="0"/>
            <a:r>
              <a:rPr lang="en-GB" sz="3400" dirty="0"/>
              <a:t>Lower social inhibition</a:t>
            </a:r>
          </a:p>
          <a:p>
            <a:r>
              <a:rPr lang="en-GB" sz="3400" dirty="0"/>
              <a:t>Problems with attention and </a:t>
            </a:r>
            <a:r>
              <a:rPr lang="en-GB" sz="3400" dirty="0" smtClean="0"/>
              <a:t>perception</a:t>
            </a:r>
          </a:p>
          <a:p>
            <a:pPr marL="0" indent="0">
              <a:buNone/>
            </a:pPr>
            <a:r>
              <a:rPr lang="en-US" sz="3200" dirty="0"/>
              <a:t>20%–70% of </a:t>
            </a:r>
            <a:r>
              <a:rPr lang="en-US" sz="3200" dirty="0" err="1"/>
              <a:t>mTBI</a:t>
            </a:r>
            <a:r>
              <a:rPr lang="en-US" sz="3200" dirty="0"/>
              <a:t> patients suffer from persistent </a:t>
            </a:r>
            <a:r>
              <a:rPr lang="en-US" sz="3200" i="1" u="sng" dirty="0"/>
              <a:t>functional, cognitive </a:t>
            </a:r>
            <a:r>
              <a:rPr lang="en-US" sz="3200" dirty="0"/>
              <a:t>and/or</a:t>
            </a:r>
            <a:r>
              <a:rPr lang="en-US" sz="3200" i="1" u="sng" dirty="0"/>
              <a:t> neuropsychological</a:t>
            </a:r>
            <a:r>
              <a:rPr lang="en-US" sz="3200" dirty="0"/>
              <a:t> symptoms at or beyond </a:t>
            </a:r>
            <a:r>
              <a:rPr lang="en-US" sz="3200" u="sng" dirty="0"/>
              <a:t>3 months </a:t>
            </a:r>
            <a:r>
              <a:rPr lang="en-US" sz="3200" dirty="0"/>
              <a:t>post </a:t>
            </a:r>
            <a:r>
              <a:rPr lang="en-US" sz="3200" dirty="0" smtClean="0"/>
              <a:t>injury </a:t>
            </a:r>
            <a:r>
              <a:rPr lang="en-US" sz="1200" dirty="0" smtClean="0"/>
              <a:t>(Debbie Y., </a:t>
            </a:r>
            <a:r>
              <a:rPr lang="en-US" sz="1200" dirty="0"/>
              <a:t>e</a:t>
            </a:r>
            <a:r>
              <a:rPr lang="en-US" sz="1200" dirty="0" smtClean="0"/>
              <a:t>t al., 2020)</a:t>
            </a:r>
            <a:r>
              <a:rPr lang="en-US" sz="3200" dirty="0" smtClean="0"/>
              <a:t>.</a:t>
            </a:r>
            <a:endParaRPr lang="en-GB" sz="3200" dirty="0"/>
          </a:p>
        </p:txBody>
      </p:sp>
    </p:spTree>
    <p:extLst>
      <p:ext uri="{BB962C8B-B14F-4D97-AF65-F5344CB8AC3E}">
        <p14:creationId xmlns:p14="http://schemas.microsoft.com/office/powerpoint/2010/main" val="355949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GB" b="1" dirty="0">
                <a:solidFill>
                  <a:schemeClr val="accent3">
                    <a:lumMod val="60000"/>
                    <a:lumOff val="40000"/>
                  </a:schemeClr>
                </a:solidFill>
              </a:rPr>
              <a:t>Symptoms</a:t>
            </a:r>
            <a:endParaRPr lang="en-GB" dirty="0">
              <a:solidFill>
                <a:schemeClr val="accent3">
                  <a:lumMod val="60000"/>
                  <a:lumOff val="40000"/>
                </a:schemeClr>
              </a:solidFill>
            </a:endParaRPr>
          </a:p>
        </p:txBody>
      </p:sp>
      <p:sp>
        <p:nvSpPr>
          <p:cNvPr id="3" name="Content Placeholder 2"/>
          <p:cNvSpPr>
            <a:spLocks noGrp="1"/>
          </p:cNvSpPr>
          <p:nvPr>
            <p:ph idx="1"/>
          </p:nvPr>
        </p:nvSpPr>
        <p:spPr>
          <a:xfrm>
            <a:off x="844062" y="1477108"/>
            <a:ext cx="9205791" cy="4771291"/>
          </a:xfrm>
        </p:spPr>
        <p:txBody>
          <a:bodyPr>
            <a:normAutofit/>
          </a:bodyPr>
          <a:lstStyle/>
          <a:p>
            <a:pPr marL="0" indent="0">
              <a:buNone/>
            </a:pPr>
            <a:r>
              <a:rPr lang="en-GB" sz="4000" dirty="0"/>
              <a:t>Severe cases of Dai may result </a:t>
            </a:r>
            <a:r>
              <a:rPr lang="en-GB" sz="4000" dirty="0" smtClean="0"/>
              <a:t>in</a:t>
            </a:r>
          </a:p>
          <a:p>
            <a:pPr marL="0" indent="0">
              <a:buNone/>
            </a:pPr>
            <a:r>
              <a:rPr lang="en-GB" sz="4000" dirty="0" smtClean="0"/>
              <a:t> </a:t>
            </a:r>
            <a:endParaRPr lang="en-GB" sz="4000" dirty="0"/>
          </a:p>
          <a:p>
            <a:pPr lvl="0"/>
            <a:r>
              <a:rPr lang="en-GB" sz="4000" dirty="0" smtClean="0"/>
              <a:t>Coma</a:t>
            </a:r>
          </a:p>
          <a:p>
            <a:pPr marL="0" lvl="0" indent="0">
              <a:buNone/>
            </a:pPr>
            <a:endParaRPr lang="en-GB" sz="4000" dirty="0"/>
          </a:p>
          <a:p>
            <a:pPr lvl="0"/>
            <a:r>
              <a:rPr lang="en-GB" sz="4000" dirty="0"/>
              <a:t>Persistent vegetative state.</a:t>
            </a:r>
          </a:p>
        </p:txBody>
      </p:sp>
    </p:spTree>
    <p:extLst>
      <p:ext uri="{BB962C8B-B14F-4D97-AF65-F5344CB8AC3E}">
        <p14:creationId xmlns:p14="http://schemas.microsoft.com/office/powerpoint/2010/main" val="125325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pPr algn="ctr"/>
            <a:r>
              <a:rPr lang="en-GB" b="1" dirty="0" smtClean="0">
                <a:solidFill>
                  <a:schemeClr val="accent3">
                    <a:lumMod val="60000"/>
                    <a:lumOff val="40000"/>
                  </a:schemeClr>
                </a:solidFill>
              </a:rPr>
              <a:t>Importance </a:t>
            </a:r>
            <a:r>
              <a:rPr lang="en-GB" b="1" dirty="0">
                <a:solidFill>
                  <a:schemeClr val="accent3">
                    <a:lumMod val="60000"/>
                    <a:lumOff val="40000"/>
                  </a:schemeClr>
                </a:solidFill>
              </a:rPr>
              <a:t>of </a:t>
            </a:r>
            <a:r>
              <a:rPr lang="en-GB" b="1" dirty="0" smtClean="0">
                <a:solidFill>
                  <a:schemeClr val="accent3">
                    <a:lumMod val="60000"/>
                    <a:lumOff val="40000"/>
                  </a:schemeClr>
                </a:solidFill>
              </a:rPr>
              <a:t>Driving</a:t>
            </a:r>
            <a:endParaRPr lang="en-GB" b="1" dirty="0">
              <a:solidFill>
                <a:schemeClr val="accent3">
                  <a:lumMod val="60000"/>
                  <a:lumOff val="40000"/>
                </a:schemeClr>
              </a:solidFill>
            </a:endParaRPr>
          </a:p>
        </p:txBody>
      </p:sp>
      <p:sp>
        <p:nvSpPr>
          <p:cNvPr id="3" name="Content Placeholder 2"/>
          <p:cNvSpPr>
            <a:spLocks noGrp="1"/>
          </p:cNvSpPr>
          <p:nvPr>
            <p:ph idx="1"/>
          </p:nvPr>
        </p:nvSpPr>
        <p:spPr>
          <a:xfrm>
            <a:off x="759000" y="1477108"/>
            <a:ext cx="11085669" cy="5200139"/>
          </a:xfrm>
        </p:spPr>
        <p:txBody>
          <a:bodyPr>
            <a:noAutofit/>
          </a:bodyPr>
          <a:lstStyle/>
          <a:p>
            <a:r>
              <a:rPr lang="en-US" sz="4000" dirty="0">
                <a:solidFill>
                  <a:srgbClr val="FFFF00"/>
                </a:solidFill>
              </a:rPr>
              <a:t>Driving is basically your </a:t>
            </a:r>
            <a:r>
              <a:rPr lang="en-US" sz="4000" dirty="0" smtClean="0">
                <a:solidFill>
                  <a:srgbClr val="FFFF00"/>
                </a:solidFill>
              </a:rPr>
              <a:t>independence</a:t>
            </a:r>
          </a:p>
          <a:p>
            <a:pPr marL="0" indent="0">
              <a:buNone/>
            </a:pPr>
            <a:r>
              <a:rPr lang="en-US" sz="3200" dirty="0" smtClean="0">
                <a:solidFill>
                  <a:srgbClr val="FFFF00"/>
                </a:solidFill>
              </a:rPr>
              <a:t>the </a:t>
            </a:r>
            <a:r>
              <a:rPr lang="en-US" sz="3200" dirty="0">
                <a:solidFill>
                  <a:srgbClr val="FFFF00"/>
                </a:solidFill>
              </a:rPr>
              <a:t>1</a:t>
            </a:r>
            <a:r>
              <a:rPr lang="en-US" sz="3200" baseline="30000" dirty="0">
                <a:solidFill>
                  <a:srgbClr val="FFFF00"/>
                </a:solidFill>
              </a:rPr>
              <a:t>st</a:t>
            </a:r>
            <a:r>
              <a:rPr lang="en-US" sz="3200" dirty="0">
                <a:solidFill>
                  <a:srgbClr val="FFFF00"/>
                </a:solidFill>
              </a:rPr>
              <a:t> thing they usually ask about very commonly is when can I start driving again</a:t>
            </a:r>
            <a:endParaRPr lang="en-US" sz="3200" dirty="0" smtClean="0">
              <a:solidFill>
                <a:srgbClr val="FFFF00"/>
              </a:solidFill>
            </a:endParaRPr>
          </a:p>
          <a:p>
            <a:r>
              <a:rPr lang="en-US" sz="4000" dirty="0" smtClean="0">
                <a:solidFill>
                  <a:srgbClr val="FFFF00"/>
                </a:solidFill>
              </a:rPr>
              <a:t>Part of </a:t>
            </a:r>
            <a:r>
              <a:rPr lang="en-US" sz="4000" dirty="0">
                <a:solidFill>
                  <a:srgbClr val="FFFF00"/>
                </a:solidFill>
              </a:rPr>
              <a:t>your community </a:t>
            </a:r>
            <a:r>
              <a:rPr lang="en-US" sz="4000" dirty="0" smtClean="0">
                <a:solidFill>
                  <a:srgbClr val="FFFF00"/>
                </a:solidFill>
              </a:rPr>
              <a:t>reintegration</a:t>
            </a:r>
          </a:p>
          <a:p>
            <a:r>
              <a:rPr lang="en-US" sz="4000" dirty="0" smtClean="0">
                <a:solidFill>
                  <a:srgbClr val="FFFF00"/>
                </a:solidFill>
              </a:rPr>
              <a:t>Method </a:t>
            </a:r>
            <a:r>
              <a:rPr lang="en-US" sz="4000" dirty="0">
                <a:solidFill>
                  <a:srgbClr val="FFFF00"/>
                </a:solidFill>
              </a:rPr>
              <a:t>of </a:t>
            </a:r>
            <a:r>
              <a:rPr lang="en-US" sz="4000" dirty="0" smtClean="0">
                <a:solidFill>
                  <a:srgbClr val="FFFF00"/>
                </a:solidFill>
              </a:rPr>
              <a:t>control</a:t>
            </a:r>
          </a:p>
          <a:p>
            <a:r>
              <a:rPr lang="en-US" sz="4000" dirty="0" smtClean="0">
                <a:solidFill>
                  <a:srgbClr val="FFFF00"/>
                </a:solidFill>
              </a:rPr>
              <a:t>They drive </a:t>
            </a:r>
            <a:r>
              <a:rPr lang="en-US" sz="4000" dirty="0">
                <a:solidFill>
                  <a:srgbClr val="FFFF00"/>
                </a:solidFill>
              </a:rPr>
              <a:t>with a privilege not a </a:t>
            </a:r>
            <a:r>
              <a:rPr lang="en-US" sz="4000" dirty="0" smtClean="0">
                <a:solidFill>
                  <a:srgbClr val="FFFF00"/>
                </a:solidFill>
              </a:rPr>
              <a:t>right</a:t>
            </a:r>
          </a:p>
        </p:txBody>
      </p:sp>
    </p:spTree>
    <p:extLst>
      <p:ext uri="{BB962C8B-B14F-4D97-AF65-F5344CB8AC3E}">
        <p14:creationId xmlns:p14="http://schemas.microsoft.com/office/powerpoint/2010/main" val="4254490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803"/>
            <a:ext cx="9404723" cy="813374"/>
          </a:xfrm>
        </p:spPr>
        <p:txBody>
          <a:bodyPr/>
          <a:lstStyle/>
          <a:p>
            <a:r>
              <a:rPr lang="en-GB" b="1" dirty="0" smtClean="0">
                <a:solidFill>
                  <a:schemeClr val="accent3">
                    <a:lumMod val="60000"/>
                    <a:lumOff val="40000"/>
                  </a:schemeClr>
                </a:solidFill>
              </a:rPr>
              <a:t>Driving </a:t>
            </a:r>
            <a:r>
              <a:rPr lang="en-GB" b="1" dirty="0">
                <a:solidFill>
                  <a:schemeClr val="accent3">
                    <a:lumMod val="60000"/>
                    <a:lumOff val="40000"/>
                  </a:schemeClr>
                </a:solidFill>
              </a:rPr>
              <a:t>after TBI</a:t>
            </a:r>
          </a:p>
        </p:txBody>
      </p:sp>
      <p:sp>
        <p:nvSpPr>
          <p:cNvPr id="3" name="Content Placeholder 2"/>
          <p:cNvSpPr>
            <a:spLocks noGrp="1"/>
          </p:cNvSpPr>
          <p:nvPr>
            <p:ph idx="1"/>
          </p:nvPr>
        </p:nvSpPr>
        <p:spPr>
          <a:xfrm>
            <a:off x="494931" y="1211139"/>
            <a:ext cx="11392269" cy="5544503"/>
          </a:xfrm>
        </p:spPr>
        <p:txBody>
          <a:bodyPr>
            <a:noAutofit/>
          </a:bodyPr>
          <a:lstStyle/>
          <a:p>
            <a:r>
              <a:rPr lang="en-US" sz="4000" dirty="0" smtClean="0"/>
              <a:t>Their </a:t>
            </a:r>
            <a:r>
              <a:rPr lang="en-US" sz="4000" dirty="0"/>
              <a:t>driving skills are no longer the </a:t>
            </a:r>
            <a:r>
              <a:rPr lang="en-US" sz="4000" dirty="0" smtClean="0"/>
              <a:t>same</a:t>
            </a:r>
          </a:p>
          <a:p>
            <a:r>
              <a:rPr lang="en-US" sz="4000" dirty="0"/>
              <a:t>TBI can have </a:t>
            </a:r>
            <a:r>
              <a:rPr lang="en-US" sz="4000" dirty="0" smtClean="0"/>
              <a:t>cognitive, behavioral, physical effects</a:t>
            </a:r>
          </a:p>
          <a:p>
            <a:r>
              <a:rPr lang="en-US" sz="4000" dirty="0"/>
              <a:t>Family, friends and caregivers may also be worried </a:t>
            </a:r>
            <a:r>
              <a:rPr lang="en-US" sz="4000" dirty="0" smtClean="0"/>
              <a:t>about </a:t>
            </a:r>
            <a:r>
              <a:rPr lang="en-US" sz="4000" dirty="0"/>
              <a:t>their loved one driving safely after a </a:t>
            </a:r>
            <a:r>
              <a:rPr lang="en-US" sz="4000" dirty="0" smtClean="0"/>
              <a:t>TBI</a:t>
            </a:r>
          </a:p>
          <a:p>
            <a:r>
              <a:rPr lang="en-US" sz="4000" dirty="0" smtClean="0"/>
              <a:t>Person </a:t>
            </a:r>
            <a:r>
              <a:rPr lang="en-US" sz="4000" dirty="0"/>
              <a:t>with the TBI is oftentimes worried about driving </a:t>
            </a:r>
            <a:r>
              <a:rPr lang="en-US" sz="4000" dirty="0" smtClean="0"/>
              <a:t>again</a:t>
            </a:r>
          </a:p>
        </p:txBody>
      </p:sp>
    </p:spTree>
    <p:extLst>
      <p:ext uri="{BB962C8B-B14F-4D97-AF65-F5344CB8AC3E}">
        <p14:creationId xmlns:p14="http://schemas.microsoft.com/office/powerpoint/2010/main" val="105004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US" b="1" dirty="0" smtClean="0">
                <a:solidFill>
                  <a:schemeClr val="accent3">
                    <a:lumMod val="60000"/>
                    <a:lumOff val="40000"/>
                  </a:schemeClr>
                </a:solidFill>
              </a:rPr>
              <a:t>Outline </a:t>
            </a:r>
            <a:endParaRPr lang="en-GB" b="1" dirty="0">
              <a:solidFill>
                <a:schemeClr val="accent3">
                  <a:lumMod val="60000"/>
                  <a:lumOff val="40000"/>
                </a:schemeClr>
              </a:solidFill>
            </a:endParaRPr>
          </a:p>
        </p:txBody>
      </p:sp>
      <p:sp>
        <p:nvSpPr>
          <p:cNvPr id="3" name="Content Placeholder 2"/>
          <p:cNvSpPr>
            <a:spLocks noGrp="1"/>
          </p:cNvSpPr>
          <p:nvPr>
            <p:ph idx="1"/>
          </p:nvPr>
        </p:nvSpPr>
        <p:spPr>
          <a:xfrm>
            <a:off x="844062" y="1443241"/>
            <a:ext cx="9205791" cy="5380892"/>
          </a:xfrm>
        </p:spPr>
        <p:txBody>
          <a:bodyPr>
            <a:normAutofit/>
          </a:bodyPr>
          <a:lstStyle/>
          <a:p>
            <a:r>
              <a:rPr lang="en-US" sz="4000" dirty="0" smtClean="0">
                <a:solidFill>
                  <a:srgbClr val="FFFF00"/>
                </a:solidFill>
              </a:rPr>
              <a:t>The Brain, its lobes and functions</a:t>
            </a:r>
          </a:p>
          <a:p>
            <a:r>
              <a:rPr lang="en-US" sz="4000" dirty="0">
                <a:solidFill>
                  <a:srgbClr val="FFFF00"/>
                </a:solidFill>
              </a:rPr>
              <a:t>What </a:t>
            </a:r>
            <a:r>
              <a:rPr lang="en-US" sz="4000" dirty="0" smtClean="0">
                <a:solidFill>
                  <a:srgbClr val="FFFF00"/>
                </a:solidFill>
              </a:rPr>
              <a:t>TBI is and Epidemiology</a:t>
            </a:r>
            <a:endParaRPr lang="en-US" sz="4000" dirty="0">
              <a:solidFill>
                <a:srgbClr val="FFFF00"/>
              </a:solidFill>
            </a:endParaRPr>
          </a:p>
          <a:p>
            <a:r>
              <a:rPr lang="en-US" sz="4000" dirty="0" smtClean="0">
                <a:solidFill>
                  <a:srgbClr val="FFFF00"/>
                </a:solidFill>
              </a:rPr>
              <a:t>Types of brain injuries</a:t>
            </a:r>
          </a:p>
          <a:p>
            <a:r>
              <a:rPr lang="en-US" sz="4000" dirty="0" smtClean="0">
                <a:solidFill>
                  <a:srgbClr val="FFFF00"/>
                </a:solidFill>
              </a:rPr>
              <a:t>Classification of TBI</a:t>
            </a:r>
          </a:p>
          <a:p>
            <a:r>
              <a:rPr lang="en-US" sz="4000" dirty="0" smtClean="0">
                <a:solidFill>
                  <a:srgbClr val="FFFF00"/>
                </a:solidFill>
              </a:rPr>
              <a:t>Symptoms </a:t>
            </a:r>
          </a:p>
          <a:p>
            <a:r>
              <a:rPr lang="en-US" sz="4000" dirty="0" smtClean="0">
                <a:solidFill>
                  <a:srgbClr val="FFFF00"/>
                </a:solidFill>
              </a:rPr>
              <a:t>Importance </a:t>
            </a:r>
            <a:r>
              <a:rPr lang="en-US" sz="4000" dirty="0">
                <a:solidFill>
                  <a:srgbClr val="FFFF00"/>
                </a:solidFill>
              </a:rPr>
              <a:t>of </a:t>
            </a:r>
            <a:r>
              <a:rPr lang="en-US" sz="4000" dirty="0" smtClean="0">
                <a:solidFill>
                  <a:srgbClr val="FFFF00"/>
                </a:solidFill>
              </a:rPr>
              <a:t>driving</a:t>
            </a:r>
          </a:p>
          <a:p>
            <a:r>
              <a:rPr lang="en-US" sz="4000" dirty="0">
                <a:solidFill>
                  <a:srgbClr val="FFFF00"/>
                </a:solidFill>
              </a:rPr>
              <a:t>How can TBI affect </a:t>
            </a:r>
            <a:r>
              <a:rPr lang="en-US" sz="4000" dirty="0" smtClean="0">
                <a:solidFill>
                  <a:srgbClr val="FFFF00"/>
                </a:solidFill>
              </a:rPr>
              <a:t>driving </a:t>
            </a:r>
            <a:r>
              <a:rPr lang="en-US" sz="4000" dirty="0">
                <a:solidFill>
                  <a:srgbClr val="FFFF00"/>
                </a:solidFill>
              </a:rPr>
              <a:t>ability</a:t>
            </a:r>
            <a:endParaRPr lang="en-US" sz="4000" dirty="0" smtClean="0">
              <a:solidFill>
                <a:srgbClr val="FFFF00"/>
              </a:solidFill>
            </a:endParaRPr>
          </a:p>
          <a:p>
            <a:endParaRPr lang="en-US" sz="2400" dirty="0" smtClean="0">
              <a:solidFill>
                <a:srgbClr val="FFFF00"/>
              </a:solidFill>
            </a:endParaRPr>
          </a:p>
          <a:p>
            <a:endParaRPr lang="en-US" sz="2400" dirty="0" smtClean="0">
              <a:solidFill>
                <a:srgbClr val="FFFF00"/>
              </a:solidFill>
            </a:endParaRPr>
          </a:p>
          <a:p>
            <a:endParaRPr lang="en-GB" sz="2400" dirty="0">
              <a:solidFill>
                <a:srgbClr val="FFFF00"/>
              </a:solidFill>
            </a:endParaRPr>
          </a:p>
        </p:txBody>
      </p:sp>
    </p:spTree>
    <p:extLst>
      <p:ext uri="{BB962C8B-B14F-4D97-AF65-F5344CB8AC3E}">
        <p14:creationId xmlns:p14="http://schemas.microsoft.com/office/powerpoint/2010/main" val="2166416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8803"/>
            <a:ext cx="9404723" cy="813374"/>
          </a:xfrm>
        </p:spPr>
        <p:txBody>
          <a:bodyPr/>
          <a:lstStyle/>
          <a:p>
            <a:r>
              <a:rPr lang="en-GB" b="1" dirty="0" smtClean="0">
                <a:solidFill>
                  <a:schemeClr val="accent3">
                    <a:lumMod val="60000"/>
                    <a:lumOff val="40000"/>
                  </a:schemeClr>
                </a:solidFill>
              </a:rPr>
              <a:t>Driving </a:t>
            </a:r>
            <a:r>
              <a:rPr lang="en-GB" b="1" dirty="0">
                <a:solidFill>
                  <a:schemeClr val="accent3">
                    <a:lumMod val="60000"/>
                    <a:lumOff val="40000"/>
                  </a:schemeClr>
                </a:solidFill>
              </a:rPr>
              <a:t>after TBI</a:t>
            </a:r>
          </a:p>
        </p:txBody>
      </p:sp>
      <p:sp>
        <p:nvSpPr>
          <p:cNvPr id="3" name="Content Placeholder 2"/>
          <p:cNvSpPr>
            <a:spLocks noGrp="1"/>
          </p:cNvSpPr>
          <p:nvPr>
            <p:ph idx="1"/>
          </p:nvPr>
        </p:nvSpPr>
        <p:spPr>
          <a:xfrm>
            <a:off x="631411" y="1115603"/>
            <a:ext cx="11191993" cy="4771291"/>
          </a:xfrm>
        </p:spPr>
        <p:txBody>
          <a:bodyPr>
            <a:noAutofit/>
          </a:bodyPr>
          <a:lstStyle/>
          <a:p>
            <a:pPr marL="0" indent="0">
              <a:buNone/>
            </a:pPr>
            <a:r>
              <a:rPr lang="en-US" sz="3600" dirty="0" smtClean="0"/>
              <a:t>They place </a:t>
            </a:r>
            <a:r>
              <a:rPr lang="en-US" sz="3600" dirty="0"/>
              <a:t>limitations on their </a:t>
            </a:r>
            <a:r>
              <a:rPr lang="en-US" sz="3600" dirty="0" smtClean="0"/>
              <a:t>driving:</a:t>
            </a:r>
          </a:p>
          <a:p>
            <a:pPr indent="-69850"/>
            <a:r>
              <a:rPr lang="en-US" sz="4400" dirty="0" smtClean="0"/>
              <a:t>Do </a:t>
            </a:r>
            <a:r>
              <a:rPr lang="en-US" sz="4400" dirty="0"/>
              <a:t>not like to drive </a:t>
            </a:r>
            <a:r>
              <a:rPr lang="en-US" sz="4400" u="sng" dirty="0"/>
              <a:t>at </a:t>
            </a:r>
            <a:r>
              <a:rPr lang="en-US" sz="4400" u="sng" dirty="0" smtClean="0"/>
              <a:t>night, long distances, get </a:t>
            </a:r>
            <a:r>
              <a:rPr lang="en-US" sz="4400" u="sng" dirty="0"/>
              <a:t>on the </a:t>
            </a:r>
            <a:r>
              <a:rPr lang="en-US" sz="4400" u="sng" dirty="0" smtClean="0"/>
              <a:t>highway.</a:t>
            </a:r>
          </a:p>
          <a:p>
            <a:pPr indent="-69850"/>
            <a:r>
              <a:rPr lang="en-US" sz="4400" u="sng" dirty="0" smtClean="0"/>
              <a:t>Take </a:t>
            </a:r>
            <a:r>
              <a:rPr lang="en-US" sz="4400" u="sng" dirty="0"/>
              <a:t>side roads</a:t>
            </a:r>
            <a:r>
              <a:rPr lang="en-US" sz="4400" dirty="0"/>
              <a:t>, </a:t>
            </a:r>
            <a:r>
              <a:rPr lang="en-US" sz="4400" dirty="0" smtClean="0"/>
              <a:t>drive </a:t>
            </a:r>
            <a:r>
              <a:rPr lang="en-US" sz="4400" dirty="0"/>
              <a:t>when they are </a:t>
            </a:r>
            <a:r>
              <a:rPr lang="en-US" sz="4400" u="sng" dirty="0"/>
              <a:t>feeling </a:t>
            </a:r>
            <a:r>
              <a:rPr lang="en-US" sz="4400" u="sng" dirty="0" smtClean="0"/>
              <a:t>okay</a:t>
            </a:r>
            <a:r>
              <a:rPr lang="en-US" sz="4400" dirty="0" smtClean="0"/>
              <a:t>.</a:t>
            </a:r>
          </a:p>
          <a:p>
            <a:pPr indent="-69850"/>
            <a:r>
              <a:rPr lang="en-US" sz="4400" dirty="0" smtClean="0"/>
              <a:t>A lack </a:t>
            </a:r>
            <a:r>
              <a:rPr lang="en-US" sz="4400" dirty="0"/>
              <a:t>of awareness into </a:t>
            </a:r>
            <a:r>
              <a:rPr lang="en-US" sz="4400" dirty="0" smtClean="0"/>
              <a:t>their deficits</a:t>
            </a:r>
          </a:p>
          <a:p>
            <a:pPr indent="-69850"/>
            <a:r>
              <a:rPr lang="en-US" sz="4400" dirty="0" smtClean="0"/>
              <a:t>Difficulties </a:t>
            </a:r>
            <a:r>
              <a:rPr lang="en-US" sz="4400" dirty="0"/>
              <a:t>with visual stimuli</a:t>
            </a:r>
            <a:endParaRPr lang="en-GB" sz="4400" dirty="0"/>
          </a:p>
        </p:txBody>
      </p:sp>
    </p:spTree>
    <p:extLst>
      <p:ext uri="{BB962C8B-B14F-4D97-AF65-F5344CB8AC3E}">
        <p14:creationId xmlns:p14="http://schemas.microsoft.com/office/powerpoint/2010/main" val="2920226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US" dirty="0">
                <a:solidFill>
                  <a:schemeClr val="accent3">
                    <a:lumMod val="60000"/>
                    <a:lumOff val="40000"/>
                  </a:schemeClr>
                </a:solidFill>
              </a:rPr>
              <a:t>How can TBI affect driving ability?</a:t>
            </a:r>
            <a:endParaRPr lang="en-GB" dirty="0">
              <a:solidFill>
                <a:schemeClr val="accent3">
                  <a:lumMod val="60000"/>
                  <a:lumOff val="40000"/>
                </a:schemeClr>
              </a:solidFill>
            </a:endParaRPr>
          </a:p>
        </p:txBody>
      </p:sp>
      <p:sp>
        <p:nvSpPr>
          <p:cNvPr id="3" name="Content Placeholder 2"/>
          <p:cNvSpPr>
            <a:spLocks noGrp="1"/>
          </p:cNvSpPr>
          <p:nvPr>
            <p:ph idx="1"/>
          </p:nvPr>
        </p:nvSpPr>
        <p:spPr>
          <a:xfrm>
            <a:off x="1500191" y="1266092"/>
            <a:ext cx="9205791" cy="4982307"/>
          </a:xfrm>
        </p:spPr>
        <p:txBody>
          <a:bodyPr/>
          <a:lstStyle/>
          <a:p>
            <a:pPr marL="0" indent="0" algn="ctr">
              <a:buNone/>
            </a:pPr>
            <a:r>
              <a:rPr lang="en-US" sz="3200" dirty="0" smtClean="0"/>
              <a:t>Brain </a:t>
            </a:r>
            <a:r>
              <a:rPr lang="en-US" sz="3200" dirty="0"/>
              <a:t>enjoys the </a:t>
            </a:r>
            <a:r>
              <a:rPr lang="en-US" sz="3200" dirty="0" smtClean="0"/>
              <a:t>multitasking experience</a:t>
            </a:r>
            <a:endParaRPr lang="en-US" sz="3200" dirty="0"/>
          </a:p>
          <a:p>
            <a:endParaRPr lang="en-GB" dirty="0"/>
          </a:p>
        </p:txBody>
      </p:sp>
      <p:pic>
        <p:nvPicPr>
          <p:cNvPr id="4" name="Picture 3"/>
          <p:cNvPicPr/>
          <p:nvPr/>
        </p:nvPicPr>
        <p:blipFill>
          <a:blip r:embed="rId3"/>
          <a:stretch>
            <a:fillRect/>
          </a:stretch>
        </p:blipFill>
        <p:spPr>
          <a:xfrm>
            <a:off x="2955850" y="1997284"/>
            <a:ext cx="6294475" cy="4860715"/>
          </a:xfrm>
          <a:prstGeom prst="rect">
            <a:avLst/>
          </a:prstGeom>
        </p:spPr>
      </p:pic>
    </p:spTree>
    <p:extLst>
      <p:ext uri="{BB962C8B-B14F-4D97-AF65-F5344CB8AC3E}">
        <p14:creationId xmlns:p14="http://schemas.microsoft.com/office/powerpoint/2010/main" val="87583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92" y="197537"/>
            <a:ext cx="10292706" cy="813374"/>
          </a:xfrm>
        </p:spPr>
        <p:txBody>
          <a:bodyPr/>
          <a:lstStyle/>
          <a:p>
            <a:pPr algn="ctr"/>
            <a:r>
              <a:rPr lang="en-US" sz="3600" b="1" dirty="0">
                <a:solidFill>
                  <a:schemeClr val="accent3">
                    <a:lumMod val="60000"/>
                    <a:lumOff val="40000"/>
                  </a:schemeClr>
                </a:solidFill>
              </a:rPr>
              <a:t>TBI can affect </a:t>
            </a:r>
            <a:r>
              <a:rPr lang="en-US" sz="3600" b="1" dirty="0" smtClean="0">
                <a:solidFill>
                  <a:schemeClr val="accent3">
                    <a:lumMod val="60000"/>
                    <a:lumOff val="40000"/>
                  </a:schemeClr>
                </a:solidFill>
              </a:rPr>
              <a:t>many </a:t>
            </a:r>
            <a:r>
              <a:rPr lang="en-US" sz="3600" b="1" dirty="0">
                <a:solidFill>
                  <a:schemeClr val="accent3">
                    <a:lumMod val="60000"/>
                    <a:lumOff val="40000"/>
                  </a:schemeClr>
                </a:solidFill>
              </a:rPr>
              <a:t>physical, cognitive and behavioral skills needed to drive well</a:t>
            </a:r>
            <a:endParaRPr lang="en-GB" sz="3600" b="1" dirty="0">
              <a:solidFill>
                <a:schemeClr val="accent3">
                  <a:lumMod val="60000"/>
                  <a:lumOff val="40000"/>
                </a:schemeClr>
              </a:solidFill>
            </a:endParaRPr>
          </a:p>
        </p:txBody>
      </p:sp>
      <p:sp>
        <p:nvSpPr>
          <p:cNvPr id="3" name="Content Placeholder 2"/>
          <p:cNvSpPr>
            <a:spLocks noGrp="1"/>
          </p:cNvSpPr>
          <p:nvPr>
            <p:ph idx="1"/>
          </p:nvPr>
        </p:nvSpPr>
        <p:spPr>
          <a:xfrm>
            <a:off x="844062" y="1796083"/>
            <a:ext cx="10497706" cy="4349536"/>
          </a:xfrm>
        </p:spPr>
        <p:txBody>
          <a:bodyPr>
            <a:normAutofit/>
          </a:bodyPr>
          <a:lstStyle/>
          <a:p>
            <a:pPr marL="0" indent="0">
              <a:buNone/>
            </a:pPr>
            <a:r>
              <a:rPr lang="en-US" sz="4000" b="1" dirty="0" smtClean="0">
                <a:solidFill>
                  <a:srgbClr val="FFFF00"/>
                </a:solidFill>
              </a:rPr>
              <a:t>Physical:</a:t>
            </a:r>
          </a:p>
          <a:p>
            <a:pPr indent="9525"/>
            <a:r>
              <a:rPr lang="en-US" sz="4000" dirty="0" smtClean="0"/>
              <a:t>Reduced </a:t>
            </a:r>
            <a:r>
              <a:rPr lang="en-US" sz="4000" dirty="0"/>
              <a:t>strength and </a:t>
            </a:r>
            <a:r>
              <a:rPr lang="en-US" sz="4000" dirty="0" smtClean="0"/>
              <a:t>coordination</a:t>
            </a:r>
          </a:p>
          <a:p>
            <a:pPr marL="722313" indent="-369888"/>
            <a:r>
              <a:rPr lang="en-US" sz="4000" dirty="0"/>
              <a:t>Hearing loss, Tinnitus (ringing or buzzing in the ears)</a:t>
            </a:r>
            <a:endParaRPr lang="en-US" sz="4000" dirty="0" smtClean="0"/>
          </a:p>
          <a:p>
            <a:pPr indent="9525"/>
            <a:r>
              <a:rPr lang="en-US" sz="4000" dirty="0" smtClean="0"/>
              <a:t>Headaches</a:t>
            </a:r>
          </a:p>
          <a:p>
            <a:pPr indent="9525"/>
            <a:r>
              <a:rPr lang="en-US" sz="4000" dirty="0"/>
              <a:t>fatigue</a:t>
            </a:r>
            <a:endParaRPr lang="en-US" sz="4000" dirty="0" smtClean="0"/>
          </a:p>
          <a:p>
            <a:endParaRPr lang="en-GB" dirty="0"/>
          </a:p>
        </p:txBody>
      </p:sp>
    </p:spTree>
    <p:extLst>
      <p:ext uri="{BB962C8B-B14F-4D97-AF65-F5344CB8AC3E}">
        <p14:creationId xmlns:p14="http://schemas.microsoft.com/office/powerpoint/2010/main" val="193397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GB" b="1" dirty="0" smtClean="0">
                <a:solidFill>
                  <a:schemeClr val="accent3">
                    <a:lumMod val="60000"/>
                    <a:lumOff val="40000"/>
                  </a:schemeClr>
                </a:solidFill>
              </a:rPr>
              <a:t>Vision </a:t>
            </a:r>
            <a:endParaRPr lang="en-GB" b="1" dirty="0">
              <a:solidFill>
                <a:schemeClr val="accent3">
                  <a:lumMod val="60000"/>
                  <a:lumOff val="40000"/>
                </a:schemeClr>
              </a:solidFill>
            </a:endParaRPr>
          </a:p>
        </p:txBody>
      </p:sp>
      <p:sp>
        <p:nvSpPr>
          <p:cNvPr id="15" name="AutoShape 2" descr="OpenBCI Background on the Brain: The Regional Brain — The Autodidacts"/>
          <p:cNvSpPr>
            <a:spLocks noChangeAspect="1" noChangeArrowheads="1"/>
          </p:cNvSpPr>
          <p:nvPr/>
        </p:nvSpPr>
        <p:spPr bwMode="auto">
          <a:xfrm>
            <a:off x="155575" y="-822325"/>
            <a:ext cx="23812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a:xfrm>
            <a:off x="1103312" y="1372436"/>
            <a:ext cx="9763162" cy="5198485"/>
          </a:xfrm>
        </p:spPr>
        <p:txBody>
          <a:bodyPr>
            <a:normAutofit/>
          </a:bodyPr>
          <a:lstStyle/>
          <a:p>
            <a:r>
              <a:rPr lang="en-US" sz="4000" dirty="0" smtClean="0">
                <a:solidFill>
                  <a:srgbClr val="FFFF00"/>
                </a:solidFill>
              </a:rPr>
              <a:t>Not </a:t>
            </a:r>
            <a:r>
              <a:rPr lang="en-US" sz="4000" dirty="0">
                <a:solidFill>
                  <a:srgbClr val="FFFF00"/>
                </a:solidFill>
              </a:rPr>
              <a:t>just </a:t>
            </a:r>
            <a:r>
              <a:rPr lang="en-US" sz="4000" dirty="0" smtClean="0">
                <a:solidFill>
                  <a:srgbClr val="FFFF00"/>
                </a:solidFill>
              </a:rPr>
              <a:t>clarity: </a:t>
            </a:r>
            <a:r>
              <a:rPr lang="en-US" sz="4000" dirty="0">
                <a:solidFill>
                  <a:srgbClr val="FFFF00"/>
                </a:solidFill>
              </a:rPr>
              <a:t>depending on where in </a:t>
            </a:r>
            <a:r>
              <a:rPr lang="en-US" sz="4000" dirty="0" smtClean="0">
                <a:solidFill>
                  <a:srgbClr val="FFFF00"/>
                </a:solidFill>
              </a:rPr>
              <a:t>the brain the injury </a:t>
            </a:r>
            <a:r>
              <a:rPr lang="en-US" sz="4000" dirty="0">
                <a:solidFill>
                  <a:srgbClr val="FFFF00"/>
                </a:solidFill>
              </a:rPr>
              <a:t>occurred</a:t>
            </a:r>
            <a:r>
              <a:rPr lang="en-US" sz="4000" dirty="0" smtClean="0">
                <a:solidFill>
                  <a:srgbClr val="FFFF00"/>
                </a:solidFill>
              </a:rPr>
              <a:t>.</a:t>
            </a:r>
          </a:p>
          <a:p>
            <a:r>
              <a:rPr lang="en-US" sz="4000" dirty="0" smtClean="0">
                <a:solidFill>
                  <a:srgbClr val="FFFF00"/>
                </a:solidFill>
              </a:rPr>
              <a:t>Central vision</a:t>
            </a:r>
          </a:p>
          <a:p>
            <a:r>
              <a:rPr lang="en-US" sz="4000" dirty="0" smtClean="0">
                <a:solidFill>
                  <a:srgbClr val="FFFF00"/>
                </a:solidFill>
              </a:rPr>
              <a:t>Peripheral vision: to see </a:t>
            </a:r>
            <a:r>
              <a:rPr lang="en-US" sz="4000" dirty="0">
                <a:solidFill>
                  <a:srgbClr val="FFFF00"/>
                </a:solidFill>
              </a:rPr>
              <a:t>things out of the corner of their </a:t>
            </a:r>
            <a:r>
              <a:rPr lang="en-US" sz="4000" dirty="0" smtClean="0">
                <a:solidFill>
                  <a:srgbClr val="FFFF00"/>
                </a:solidFill>
              </a:rPr>
              <a:t>eye</a:t>
            </a:r>
          </a:p>
          <a:p>
            <a:r>
              <a:rPr lang="en-US" sz="4000" dirty="0" smtClean="0">
                <a:solidFill>
                  <a:srgbClr val="FFFF00"/>
                </a:solidFill>
              </a:rPr>
              <a:t> </a:t>
            </a:r>
            <a:r>
              <a:rPr lang="en-US" sz="4000" dirty="0">
                <a:solidFill>
                  <a:srgbClr val="FFFF00"/>
                </a:solidFill>
              </a:rPr>
              <a:t>Perceiving spatial </a:t>
            </a:r>
            <a:r>
              <a:rPr lang="en-US" sz="4000" dirty="0" smtClean="0">
                <a:solidFill>
                  <a:srgbClr val="FFFF00"/>
                </a:solidFill>
              </a:rPr>
              <a:t>relationships</a:t>
            </a:r>
          </a:p>
        </p:txBody>
      </p:sp>
    </p:spTree>
    <p:extLst>
      <p:ext uri="{BB962C8B-B14F-4D97-AF65-F5344CB8AC3E}">
        <p14:creationId xmlns:p14="http://schemas.microsoft.com/office/powerpoint/2010/main" val="1342624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2478"/>
            <a:ext cx="9404723" cy="813374"/>
          </a:xfrm>
        </p:spPr>
        <p:txBody>
          <a:bodyPr/>
          <a:lstStyle/>
          <a:p>
            <a:r>
              <a:rPr lang="en-GB" b="1" dirty="0">
                <a:solidFill>
                  <a:schemeClr val="accent3">
                    <a:lumMod val="60000"/>
                    <a:lumOff val="40000"/>
                  </a:schemeClr>
                </a:solidFill>
              </a:rPr>
              <a:t>Seizures</a:t>
            </a:r>
          </a:p>
        </p:txBody>
      </p:sp>
      <p:sp>
        <p:nvSpPr>
          <p:cNvPr id="15" name="AutoShape 2" descr="OpenBCI Background on the Brain: The Regional Brain — The Autodidacts"/>
          <p:cNvSpPr>
            <a:spLocks noChangeAspect="1" noChangeArrowheads="1"/>
          </p:cNvSpPr>
          <p:nvPr/>
        </p:nvSpPr>
        <p:spPr bwMode="auto">
          <a:xfrm>
            <a:off x="155575" y="-822325"/>
            <a:ext cx="23812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a:xfrm>
            <a:off x="497256" y="1535451"/>
            <a:ext cx="11070969" cy="5442864"/>
          </a:xfrm>
        </p:spPr>
        <p:txBody>
          <a:bodyPr>
            <a:normAutofit lnSpcReduction="10000"/>
          </a:bodyPr>
          <a:lstStyle/>
          <a:p>
            <a:pPr algn="just"/>
            <a:r>
              <a:rPr lang="en-US" sz="3600" dirty="0"/>
              <a:t>The Indiana law states </a:t>
            </a:r>
            <a:r>
              <a:rPr lang="en-US" sz="3600" dirty="0" smtClean="0"/>
              <a:t>that </a:t>
            </a:r>
            <a:r>
              <a:rPr lang="en-US" sz="3600" dirty="0"/>
              <a:t>anyone who is actively having seizures, if they have statement from </a:t>
            </a:r>
            <a:r>
              <a:rPr lang="en-US" sz="3600" dirty="0" smtClean="0"/>
              <a:t>their physician </a:t>
            </a:r>
            <a:r>
              <a:rPr lang="en-US" sz="3600" dirty="0"/>
              <a:t>stating that </a:t>
            </a:r>
            <a:r>
              <a:rPr lang="en-US" sz="3600" dirty="0" smtClean="0"/>
              <a:t>they are </a:t>
            </a:r>
            <a:r>
              <a:rPr lang="en-US" sz="3600" dirty="0"/>
              <a:t>under medication and </a:t>
            </a:r>
            <a:r>
              <a:rPr lang="en-US" sz="3600" dirty="0" smtClean="0"/>
              <a:t>their seizures </a:t>
            </a:r>
            <a:r>
              <a:rPr lang="en-US" sz="3600" dirty="0"/>
              <a:t>are being </a:t>
            </a:r>
            <a:r>
              <a:rPr lang="en-US" sz="3600" dirty="0" smtClean="0"/>
              <a:t>controlled, they may not be denied a license.</a:t>
            </a:r>
          </a:p>
          <a:p>
            <a:pPr algn="just"/>
            <a:endParaRPr lang="en-US" sz="3600" dirty="0" smtClean="0"/>
          </a:p>
          <a:p>
            <a:pPr algn="just">
              <a:lnSpc>
                <a:spcPct val="110000"/>
              </a:lnSpc>
            </a:pPr>
            <a:r>
              <a:rPr lang="en-US" sz="3600" dirty="0" smtClean="0"/>
              <a:t>A </a:t>
            </a:r>
            <a:r>
              <a:rPr lang="en-US" sz="3600" dirty="0"/>
              <a:t>person whose license is revoked for medical reasons is distinguished that they are suspended for driving </a:t>
            </a:r>
            <a:r>
              <a:rPr lang="en-US" sz="3600" dirty="0" smtClean="0"/>
              <a:t>violations.</a:t>
            </a:r>
            <a:endParaRPr lang="en-US" sz="3600" dirty="0"/>
          </a:p>
        </p:txBody>
      </p:sp>
    </p:spTree>
    <p:extLst>
      <p:ext uri="{BB962C8B-B14F-4D97-AF65-F5344CB8AC3E}">
        <p14:creationId xmlns:p14="http://schemas.microsoft.com/office/powerpoint/2010/main" val="3497323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05" y="78800"/>
            <a:ext cx="10817225" cy="1293635"/>
          </a:xfrm>
        </p:spPr>
        <p:txBody>
          <a:bodyPr/>
          <a:lstStyle/>
          <a:p>
            <a:pPr algn="ctr"/>
            <a:r>
              <a:rPr lang="en-US" sz="3600" b="1" dirty="0">
                <a:solidFill>
                  <a:schemeClr val="accent3">
                    <a:lumMod val="60000"/>
                    <a:lumOff val="40000"/>
                  </a:schemeClr>
                </a:solidFill>
              </a:rPr>
              <a:t>TBI can affect </a:t>
            </a:r>
            <a:r>
              <a:rPr lang="en-US" sz="3600" b="1" dirty="0" smtClean="0">
                <a:solidFill>
                  <a:schemeClr val="accent3">
                    <a:lumMod val="60000"/>
                    <a:lumOff val="40000"/>
                  </a:schemeClr>
                </a:solidFill>
              </a:rPr>
              <a:t>many </a:t>
            </a:r>
            <a:r>
              <a:rPr lang="en-US" sz="3600" b="1" dirty="0">
                <a:solidFill>
                  <a:schemeClr val="accent3">
                    <a:lumMod val="60000"/>
                    <a:lumOff val="40000"/>
                  </a:schemeClr>
                </a:solidFill>
              </a:rPr>
              <a:t>physical, cognitive and behavioral skills needed to drive well</a:t>
            </a:r>
            <a:endParaRPr lang="en-GB" sz="3600" b="1" dirty="0">
              <a:solidFill>
                <a:schemeClr val="accent3">
                  <a:lumMod val="60000"/>
                  <a:lumOff val="40000"/>
                </a:schemeClr>
              </a:solidFill>
            </a:endParaRPr>
          </a:p>
        </p:txBody>
      </p:sp>
      <p:sp>
        <p:nvSpPr>
          <p:cNvPr id="15" name="AutoShape 2" descr="OpenBCI Background on the Brain: The Regional Brain — The Autodidacts"/>
          <p:cNvSpPr>
            <a:spLocks noChangeAspect="1" noChangeArrowheads="1"/>
          </p:cNvSpPr>
          <p:nvPr/>
        </p:nvSpPr>
        <p:spPr bwMode="auto">
          <a:xfrm>
            <a:off x="155575" y="-822325"/>
            <a:ext cx="23812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a:xfrm>
            <a:off x="1252168" y="1372435"/>
            <a:ext cx="9763162" cy="5198485"/>
          </a:xfrm>
        </p:spPr>
        <p:txBody>
          <a:bodyPr>
            <a:normAutofit/>
          </a:bodyPr>
          <a:lstStyle/>
          <a:p>
            <a:pPr marL="0" indent="0">
              <a:buNone/>
            </a:pPr>
            <a:r>
              <a:rPr lang="en-US" sz="4400" b="1" dirty="0" smtClean="0">
                <a:solidFill>
                  <a:srgbClr val="FFFF00"/>
                </a:solidFill>
              </a:rPr>
              <a:t>Cognitive</a:t>
            </a:r>
            <a:endParaRPr lang="en-US" sz="4400" b="1" dirty="0"/>
          </a:p>
          <a:p>
            <a:pPr indent="-69850"/>
            <a:r>
              <a:rPr lang="en-US" sz="4000" dirty="0"/>
              <a:t>Reaction </a:t>
            </a:r>
            <a:r>
              <a:rPr lang="en-US" sz="4000" dirty="0" smtClean="0"/>
              <a:t>time</a:t>
            </a:r>
          </a:p>
          <a:p>
            <a:pPr indent="-69850"/>
            <a:r>
              <a:rPr lang="en-US" sz="4000" dirty="0" smtClean="0"/>
              <a:t>Judgment</a:t>
            </a:r>
          </a:p>
          <a:p>
            <a:pPr indent="-69850"/>
            <a:r>
              <a:rPr lang="en-US" sz="4000" dirty="0" smtClean="0"/>
              <a:t>Concentration</a:t>
            </a:r>
          </a:p>
          <a:p>
            <a:pPr indent="-69850"/>
            <a:r>
              <a:rPr lang="en-US" sz="4000" dirty="0"/>
              <a:t>Multitasking </a:t>
            </a:r>
            <a:endParaRPr lang="en-US" sz="4000" dirty="0" smtClean="0"/>
          </a:p>
          <a:p>
            <a:pPr indent="-69850"/>
            <a:r>
              <a:rPr lang="en-US" sz="4000" dirty="0" smtClean="0"/>
              <a:t>Memory</a:t>
            </a:r>
          </a:p>
          <a:p>
            <a:pPr indent="-69850"/>
            <a:r>
              <a:rPr lang="en-US" sz="4000" dirty="0"/>
              <a:t>Confusion</a:t>
            </a:r>
            <a:endParaRPr lang="en-US" sz="4000" dirty="0" smtClean="0">
              <a:solidFill>
                <a:srgbClr val="FFFF00"/>
              </a:solidFill>
            </a:endParaRPr>
          </a:p>
        </p:txBody>
      </p:sp>
    </p:spTree>
    <p:extLst>
      <p:ext uri="{BB962C8B-B14F-4D97-AF65-F5344CB8AC3E}">
        <p14:creationId xmlns:p14="http://schemas.microsoft.com/office/powerpoint/2010/main" val="98514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OpenBCI Background on the Brain: The Regional Brain — The Autodidacts"/>
          <p:cNvSpPr>
            <a:spLocks noChangeAspect="1" noChangeArrowheads="1"/>
          </p:cNvSpPr>
          <p:nvPr/>
        </p:nvSpPr>
        <p:spPr bwMode="auto">
          <a:xfrm>
            <a:off x="155575" y="-822325"/>
            <a:ext cx="23812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a:xfrm>
            <a:off x="397459" y="1585085"/>
            <a:ext cx="9981783" cy="5008220"/>
          </a:xfrm>
        </p:spPr>
        <p:txBody>
          <a:bodyPr>
            <a:normAutofit lnSpcReduction="10000"/>
          </a:bodyPr>
          <a:lstStyle/>
          <a:p>
            <a:pPr marL="0" indent="0">
              <a:buNone/>
            </a:pPr>
            <a:r>
              <a:rPr lang="en-US" sz="4000" b="1" dirty="0">
                <a:solidFill>
                  <a:srgbClr val="FFFF00"/>
                </a:solidFill>
              </a:rPr>
              <a:t>Behavioral </a:t>
            </a:r>
            <a:r>
              <a:rPr lang="en-US" sz="4000" b="1" dirty="0" smtClean="0">
                <a:solidFill>
                  <a:srgbClr val="FFFF00"/>
                </a:solidFill>
              </a:rPr>
              <a:t>skills</a:t>
            </a:r>
          </a:p>
          <a:p>
            <a:r>
              <a:rPr lang="en-US" sz="4000" dirty="0" smtClean="0"/>
              <a:t>Road rage: </a:t>
            </a:r>
            <a:r>
              <a:rPr lang="en-GB" sz="3000" dirty="0"/>
              <a:t>yelling, and even running other drivers off the road </a:t>
            </a:r>
            <a:endParaRPr lang="en-GB" sz="3000" dirty="0" smtClean="0"/>
          </a:p>
          <a:p>
            <a:r>
              <a:rPr lang="en-GB" sz="4000" dirty="0"/>
              <a:t>Serious </a:t>
            </a:r>
            <a:r>
              <a:rPr lang="en-GB" sz="4000" dirty="0" smtClean="0"/>
              <a:t>aggression: </a:t>
            </a:r>
            <a:r>
              <a:rPr lang="en-GB" sz="3000" dirty="0"/>
              <a:t>threats to other drivers, passengers, or their </a:t>
            </a:r>
            <a:r>
              <a:rPr lang="en-GB" sz="3000" dirty="0" smtClean="0"/>
              <a:t>vehicles; two thirds of </a:t>
            </a:r>
            <a:r>
              <a:rPr lang="en-GB" sz="3000" dirty="0"/>
              <a:t>all traffic fatalities </a:t>
            </a:r>
            <a:r>
              <a:rPr lang="en-GB" sz="3000" dirty="0" smtClean="0"/>
              <a:t>(</a:t>
            </a:r>
            <a:r>
              <a:rPr lang="en-GB" sz="3200" dirty="0" smtClean="0"/>
              <a:t>NHTSA, 2020</a:t>
            </a:r>
            <a:r>
              <a:rPr lang="en-GB" sz="3000" dirty="0" smtClean="0"/>
              <a:t>)</a:t>
            </a:r>
            <a:endParaRPr lang="en-US" sz="3000" dirty="0"/>
          </a:p>
          <a:p>
            <a:r>
              <a:rPr lang="en-US" sz="4000" dirty="0" smtClean="0"/>
              <a:t>Risky </a:t>
            </a:r>
            <a:r>
              <a:rPr lang="en-US" sz="4000" dirty="0"/>
              <a:t>driving </a:t>
            </a:r>
            <a:r>
              <a:rPr lang="en-US" sz="4000" dirty="0" smtClean="0"/>
              <a:t>behaviors: </a:t>
            </a:r>
            <a:r>
              <a:rPr lang="en-GB" sz="2800" dirty="0"/>
              <a:t>those actions that </a:t>
            </a:r>
            <a:r>
              <a:rPr lang="en-GB" sz="2800" dirty="0" smtClean="0"/>
              <a:t>increase the </a:t>
            </a:r>
            <a:r>
              <a:rPr lang="en-GB" sz="2800" dirty="0"/>
              <a:t>objective likelihood of a crash or the severity of </a:t>
            </a:r>
            <a:r>
              <a:rPr lang="en-GB" sz="2800" dirty="0" smtClean="0"/>
              <a:t>injury; </a:t>
            </a:r>
            <a:r>
              <a:rPr lang="en-US" sz="2800" dirty="0" smtClean="0"/>
              <a:t>differed by gender and age.</a:t>
            </a:r>
            <a:endParaRPr lang="en-US" sz="4000" dirty="0" smtClean="0">
              <a:solidFill>
                <a:srgbClr val="FFFF00"/>
              </a:solidFill>
            </a:endParaRPr>
          </a:p>
        </p:txBody>
      </p:sp>
      <p:sp>
        <p:nvSpPr>
          <p:cNvPr id="6" name="Title 1"/>
          <p:cNvSpPr txBox="1">
            <a:spLocks/>
          </p:cNvSpPr>
          <p:nvPr/>
        </p:nvSpPr>
        <p:spPr>
          <a:xfrm>
            <a:off x="198105" y="291450"/>
            <a:ext cx="10668369" cy="129363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accent3">
                    <a:lumMod val="60000"/>
                    <a:lumOff val="40000"/>
                  </a:schemeClr>
                </a:solidFill>
              </a:rPr>
              <a:t>TBI can affect the many physical, cognitive and behavioral skills needed to drive well</a:t>
            </a:r>
            <a:endParaRPr lang="en-GB" sz="3600" b="1" dirty="0">
              <a:solidFill>
                <a:schemeClr val="accent3">
                  <a:lumMod val="60000"/>
                  <a:lumOff val="40000"/>
                </a:schemeClr>
              </a:solidFill>
            </a:endParaRPr>
          </a:p>
        </p:txBody>
      </p:sp>
    </p:spTree>
    <p:extLst>
      <p:ext uri="{BB962C8B-B14F-4D97-AF65-F5344CB8AC3E}">
        <p14:creationId xmlns:p14="http://schemas.microsoft.com/office/powerpoint/2010/main" val="1584724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6639" y="4775200"/>
            <a:ext cx="5397608"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smtClean="0">
                <a:ln/>
                <a:solidFill>
                  <a:schemeClr val="bg2">
                    <a:lumMod val="20000"/>
                    <a:lumOff val="80000"/>
                  </a:schemeClr>
                </a:solidFill>
              </a:rPr>
              <a:t>Drive </a:t>
            </a:r>
            <a:r>
              <a:rPr lang="en-US" sz="8000" b="1" dirty="0" smtClean="0">
                <a:ln/>
                <a:solidFill>
                  <a:schemeClr val="bg2">
                    <a:lumMod val="20000"/>
                    <a:lumOff val="80000"/>
                  </a:schemeClr>
                </a:solidFill>
              </a:rPr>
              <a:t>Safe.</a:t>
            </a:r>
            <a:endParaRPr lang="en-US" sz="8000" b="1" dirty="0">
              <a:ln/>
              <a:solidFill>
                <a:schemeClr val="bg2">
                  <a:lumMod val="20000"/>
                  <a:lumOff val="80000"/>
                </a:schemeClr>
              </a:solidFill>
            </a:endParaRPr>
          </a:p>
        </p:txBody>
      </p:sp>
      <p:sp>
        <p:nvSpPr>
          <p:cNvPr id="3" name="Rectangle 2"/>
          <p:cNvSpPr/>
          <p:nvPr/>
        </p:nvSpPr>
        <p:spPr>
          <a:xfrm>
            <a:off x="2157400" y="1962624"/>
            <a:ext cx="8416086" cy="1862048"/>
          </a:xfrm>
          <a:prstGeom prst="rect">
            <a:avLst/>
          </a:prstGeom>
          <a:noFill/>
        </p:spPr>
        <p:txBody>
          <a:bodyPr wrap="none" lIns="91440" tIns="45720" rIns="91440" bIns="45720">
            <a:spAutoFit/>
          </a:bodyPr>
          <a:lstStyle/>
          <a:p>
            <a:pPr algn="ctr"/>
            <a:r>
              <a:rPr lang="en-US" sz="11500" b="1" dirty="0" smtClean="0">
                <a:ln w="0"/>
                <a:solidFill>
                  <a:schemeClr val="bg2">
                    <a:lumMod val="40000"/>
                    <a:lumOff val="60000"/>
                  </a:schemeClr>
                </a:solidFill>
                <a:effectLst>
                  <a:reflection blurRad="6350" stA="53000" endA="300" endPos="35500" dir="5400000" sy="-90000" algn="bl" rotWithShape="0"/>
                </a:effectLst>
              </a:rPr>
              <a:t>THANK YOU</a:t>
            </a:r>
            <a:endParaRPr lang="en-US" sz="11500" b="1" cap="none" spc="0" dirty="0">
              <a:ln w="0"/>
              <a:solidFill>
                <a:schemeClr val="bg2">
                  <a:lumMod val="40000"/>
                  <a:lumOff val="6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99568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US" sz="5400" dirty="0" smtClean="0">
                <a:solidFill>
                  <a:schemeClr val="accent3">
                    <a:lumMod val="60000"/>
                    <a:lumOff val="40000"/>
                  </a:schemeClr>
                </a:solidFill>
              </a:rPr>
              <a:t>T</a:t>
            </a:r>
            <a:r>
              <a:rPr lang="en-US" sz="3600" dirty="0" smtClean="0">
                <a:solidFill>
                  <a:schemeClr val="accent3">
                    <a:lumMod val="60000"/>
                    <a:lumOff val="40000"/>
                  </a:schemeClr>
                </a:solidFill>
              </a:rPr>
              <a:t>he </a:t>
            </a:r>
            <a:r>
              <a:rPr lang="en-US" sz="5400" dirty="0" smtClean="0">
                <a:solidFill>
                  <a:schemeClr val="accent3">
                    <a:lumMod val="60000"/>
                    <a:lumOff val="40000"/>
                  </a:schemeClr>
                </a:solidFill>
              </a:rPr>
              <a:t>B</a:t>
            </a:r>
            <a:r>
              <a:rPr lang="en-US" sz="3600" dirty="0" smtClean="0">
                <a:solidFill>
                  <a:schemeClr val="accent3">
                    <a:lumMod val="60000"/>
                    <a:lumOff val="40000"/>
                  </a:schemeClr>
                </a:solidFill>
              </a:rPr>
              <a:t>rain</a:t>
            </a:r>
            <a:endParaRPr lang="en-GB" sz="5400" dirty="0">
              <a:solidFill>
                <a:schemeClr val="accent3">
                  <a:lumMod val="60000"/>
                  <a:lumOff val="40000"/>
                </a:schemeClr>
              </a:solidFill>
            </a:endParaRPr>
          </a:p>
        </p:txBody>
      </p:sp>
      <p:pic>
        <p:nvPicPr>
          <p:cNvPr id="5" name="Picture 4"/>
          <p:cNvPicPr>
            <a:picLocks noChangeAspect="1"/>
          </p:cNvPicPr>
          <p:nvPr/>
        </p:nvPicPr>
        <p:blipFill>
          <a:blip r:embed="rId3"/>
          <a:stretch>
            <a:fillRect/>
          </a:stretch>
        </p:blipFill>
        <p:spPr>
          <a:xfrm>
            <a:off x="7000322" y="1786354"/>
            <a:ext cx="5191678" cy="5071646"/>
          </a:xfrm>
          <a:prstGeom prst="rect">
            <a:avLst/>
          </a:prstGeom>
        </p:spPr>
      </p:pic>
      <p:sp>
        <p:nvSpPr>
          <p:cNvPr id="3" name="Content Placeholder 2"/>
          <p:cNvSpPr>
            <a:spLocks noGrp="1"/>
          </p:cNvSpPr>
          <p:nvPr>
            <p:ph idx="1"/>
          </p:nvPr>
        </p:nvSpPr>
        <p:spPr>
          <a:xfrm>
            <a:off x="844062" y="2100564"/>
            <a:ext cx="9923786" cy="3205251"/>
          </a:xfrm>
        </p:spPr>
        <p:txBody>
          <a:bodyPr>
            <a:normAutofit/>
          </a:bodyPr>
          <a:lstStyle/>
          <a:p>
            <a:r>
              <a:rPr lang="en-GB" sz="4000" dirty="0" smtClean="0">
                <a:latin typeface="Tempus Sans ITC" panose="04020404030D07020202" pitchFamily="82" charset="0"/>
              </a:rPr>
              <a:t>Seat of intelligence</a:t>
            </a:r>
          </a:p>
          <a:p>
            <a:r>
              <a:rPr lang="en-GB" sz="4000" dirty="0" smtClean="0">
                <a:latin typeface="Tempus Sans ITC" panose="04020404030D07020202" pitchFamily="82" charset="0"/>
              </a:rPr>
              <a:t>Database of memories</a:t>
            </a:r>
          </a:p>
          <a:p>
            <a:r>
              <a:rPr lang="en-GB" sz="4000" dirty="0" smtClean="0">
                <a:latin typeface="Tempus Sans ITC" panose="04020404030D07020202" pitchFamily="82" charset="0"/>
              </a:rPr>
              <a:t>Interpreter </a:t>
            </a:r>
            <a:r>
              <a:rPr lang="en-GB" sz="4000" dirty="0">
                <a:latin typeface="Tempus Sans ITC" panose="04020404030D07020202" pitchFamily="82" charset="0"/>
              </a:rPr>
              <a:t>of the </a:t>
            </a:r>
            <a:r>
              <a:rPr lang="en-GB" sz="4000" dirty="0" smtClean="0">
                <a:latin typeface="Tempus Sans ITC" panose="04020404030D07020202" pitchFamily="82" charset="0"/>
              </a:rPr>
              <a:t>senses</a:t>
            </a:r>
          </a:p>
          <a:p>
            <a:r>
              <a:rPr lang="en-GB" sz="4000" dirty="0" smtClean="0">
                <a:latin typeface="Tempus Sans ITC" panose="04020404030D07020202" pitchFamily="82" charset="0"/>
              </a:rPr>
              <a:t>Director </a:t>
            </a:r>
            <a:r>
              <a:rPr lang="en-GB" sz="4000" dirty="0">
                <a:latin typeface="Tempus Sans ITC" panose="04020404030D07020202" pitchFamily="82" charset="0"/>
              </a:rPr>
              <a:t>of all </a:t>
            </a:r>
            <a:r>
              <a:rPr lang="en-GB" sz="4000" dirty="0" smtClean="0">
                <a:latin typeface="Tempus Sans ITC" panose="04020404030D07020202" pitchFamily="82" charset="0"/>
              </a:rPr>
              <a:t>movements</a:t>
            </a:r>
            <a:endParaRPr lang="en-GB" sz="4000" dirty="0">
              <a:latin typeface="Tempus Sans ITC" panose="04020404030D07020202" pitchFamily="82" charset="0"/>
            </a:endParaRPr>
          </a:p>
        </p:txBody>
      </p:sp>
    </p:spTree>
    <p:extLst>
      <p:ext uri="{BB962C8B-B14F-4D97-AF65-F5344CB8AC3E}">
        <p14:creationId xmlns:p14="http://schemas.microsoft.com/office/powerpoint/2010/main" val="28720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0824"/>
            <a:ext cx="9404723" cy="813374"/>
          </a:xfrm>
        </p:spPr>
        <p:txBody>
          <a:bodyPr/>
          <a:lstStyle/>
          <a:p>
            <a:r>
              <a:rPr lang="en-GB" dirty="0">
                <a:solidFill>
                  <a:schemeClr val="accent3">
                    <a:lumMod val="60000"/>
                    <a:lumOff val="40000"/>
                  </a:schemeClr>
                </a:solidFill>
              </a:rPr>
              <a:t>the lobes of the brain </a:t>
            </a:r>
          </a:p>
        </p:txBody>
      </p:sp>
      <p:pic>
        <p:nvPicPr>
          <p:cNvPr id="6" name="Content Placeholder 5"/>
          <p:cNvPicPr>
            <a:picLocks noGrp="1" noChangeAspect="1"/>
          </p:cNvPicPr>
          <p:nvPr>
            <p:ph idx="1"/>
          </p:nvPr>
        </p:nvPicPr>
        <p:blipFill>
          <a:blip r:embed="rId3"/>
          <a:stretch>
            <a:fillRect/>
          </a:stretch>
        </p:blipFill>
        <p:spPr>
          <a:xfrm>
            <a:off x="646111" y="1124198"/>
            <a:ext cx="9144274" cy="5497319"/>
          </a:xfrm>
          <a:prstGeom prst="rect">
            <a:avLst/>
          </a:prstGeom>
        </p:spPr>
      </p:pic>
    </p:spTree>
    <p:extLst>
      <p:ext uri="{BB962C8B-B14F-4D97-AF65-F5344CB8AC3E}">
        <p14:creationId xmlns:p14="http://schemas.microsoft.com/office/powerpoint/2010/main" val="126921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1117"/>
            <a:ext cx="9404723" cy="813374"/>
          </a:xfrm>
        </p:spPr>
        <p:txBody>
          <a:bodyPr/>
          <a:lstStyle/>
          <a:p>
            <a:r>
              <a:rPr lang="en-GB" sz="4000" b="1" dirty="0">
                <a:solidFill>
                  <a:schemeClr val="accent5">
                    <a:lumMod val="20000"/>
                    <a:lumOff val="80000"/>
                  </a:schemeClr>
                </a:solidFill>
              </a:rPr>
              <a:t>Frontal lobe</a:t>
            </a:r>
          </a:p>
        </p:txBody>
      </p:sp>
      <p:sp>
        <p:nvSpPr>
          <p:cNvPr id="3" name="Content Placeholder 2"/>
          <p:cNvSpPr>
            <a:spLocks noGrp="1"/>
          </p:cNvSpPr>
          <p:nvPr>
            <p:ph idx="1"/>
          </p:nvPr>
        </p:nvSpPr>
        <p:spPr>
          <a:xfrm>
            <a:off x="283780" y="1266092"/>
            <a:ext cx="9766074" cy="5323894"/>
          </a:xfrm>
        </p:spPr>
        <p:txBody>
          <a:bodyPr>
            <a:noAutofit/>
          </a:bodyPr>
          <a:lstStyle/>
          <a:p>
            <a:r>
              <a:rPr lang="en-GB" sz="3200" b="1" dirty="0" smtClean="0">
                <a:solidFill>
                  <a:schemeClr val="accent5">
                    <a:lumMod val="20000"/>
                    <a:lumOff val="80000"/>
                  </a:schemeClr>
                </a:solidFill>
              </a:rPr>
              <a:t>Sequencing </a:t>
            </a:r>
          </a:p>
          <a:p>
            <a:r>
              <a:rPr lang="en-GB" sz="3200" b="1" dirty="0" smtClean="0">
                <a:solidFill>
                  <a:schemeClr val="accent5">
                    <a:lumMod val="20000"/>
                    <a:lumOff val="80000"/>
                  </a:schemeClr>
                </a:solidFill>
              </a:rPr>
              <a:t>Decision making</a:t>
            </a:r>
          </a:p>
          <a:p>
            <a:r>
              <a:rPr lang="en-GB" sz="3200" b="1" dirty="0" smtClean="0">
                <a:solidFill>
                  <a:schemeClr val="accent5">
                    <a:lumMod val="20000"/>
                    <a:lumOff val="80000"/>
                  </a:schemeClr>
                </a:solidFill>
              </a:rPr>
              <a:t>Attention </a:t>
            </a:r>
          </a:p>
          <a:p>
            <a:r>
              <a:rPr lang="en-GB" sz="3200" b="1" dirty="0" smtClean="0">
                <a:solidFill>
                  <a:schemeClr val="accent5">
                    <a:lumMod val="20000"/>
                    <a:lumOff val="80000"/>
                  </a:schemeClr>
                </a:solidFill>
              </a:rPr>
              <a:t>Personality</a:t>
            </a:r>
          </a:p>
          <a:p>
            <a:r>
              <a:rPr lang="en-GB" sz="3200" b="1" dirty="0" smtClean="0">
                <a:solidFill>
                  <a:schemeClr val="accent5">
                    <a:lumMod val="20000"/>
                    <a:lumOff val="80000"/>
                  </a:schemeClr>
                </a:solidFill>
              </a:rPr>
              <a:t>Problem solving</a:t>
            </a:r>
          </a:p>
          <a:p>
            <a:r>
              <a:rPr lang="en-GB" sz="3200" b="1" dirty="0" smtClean="0">
                <a:solidFill>
                  <a:schemeClr val="accent5">
                    <a:lumMod val="20000"/>
                    <a:lumOff val="80000"/>
                  </a:schemeClr>
                </a:solidFill>
              </a:rPr>
              <a:t>Verbal expression</a:t>
            </a:r>
          </a:p>
          <a:p>
            <a:r>
              <a:rPr lang="en-GB" sz="3200" b="1" dirty="0" smtClean="0">
                <a:solidFill>
                  <a:schemeClr val="accent5">
                    <a:lumMod val="20000"/>
                    <a:lumOff val="80000"/>
                  </a:schemeClr>
                </a:solidFill>
              </a:rPr>
              <a:t>Spontaneity </a:t>
            </a:r>
          </a:p>
          <a:p>
            <a:r>
              <a:rPr lang="en-GB" sz="3200" b="1" dirty="0" smtClean="0">
                <a:solidFill>
                  <a:schemeClr val="accent5">
                    <a:lumMod val="20000"/>
                    <a:lumOff val="80000"/>
                  </a:schemeClr>
                </a:solidFill>
              </a:rPr>
              <a:t>Emotions </a:t>
            </a:r>
          </a:p>
          <a:p>
            <a:r>
              <a:rPr lang="en-GB" sz="3200" b="1" dirty="0" smtClean="0">
                <a:solidFill>
                  <a:schemeClr val="accent5">
                    <a:lumMod val="20000"/>
                    <a:lumOff val="80000"/>
                  </a:schemeClr>
                </a:solidFill>
              </a:rPr>
              <a:t>Movement </a:t>
            </a:r>
            <a:r>
              <a:rPr lang="en-GB" sz="3200" b="1" dirty="0">
                <a:solidFill>
                  <a:schemeClr val="accent5">
                    <a:lumMod val="20000"/>
                    <a:lumOff val="80000"/>
                  </a:schemeClr>
                </a:solidFill>
              </a:rPr>
              <a:t>initiation</a:t>
            </a:r>
            <a:r>
              <a:rPr lang="en-GB" sz="2800" b="1" dirty="0">
                <a:solidFill>
                  <a:schemeClr val="accent5">
                    <a:lumMod val="20000"/>
                    <a:lumOff val="80000"/>
                  </a:schemeClr>
                </a:solidFill>
              </a:rPr>
              <a:t> </a:t>
            </a:r>
          </a:p>
        </p:txBody>
      </p:sp>
      <p:pic>
        <p:nvPicPr>
          <p:cNvPr id="5" name="Content Placeholder 3"/>
          <p:cNvPicPr>
            <a:picLocks noChangeAspect="1"/>
          </p:cNvPicPr>
          <p:nvPr/>
        </p:nvPicPr>
        <p:blipFill>
          <a:blip r:embed="rId3"/>
          <a:stretch>
            <a:fillRect/>
          </a:stretch>
        </p:blipFill>
        <p:spPr>
          <a:xfrm>
            <a:off x="4603127" y="1266092"/>
            <a:ext cx="7588873" cy="4409494"/>
          </a:xfrm>
          <a:prstGeom prst="rect">
            <a:avLst/>
          </a:prstGeom>
        </p:spPr>
      </p:pic>
    </p:spTree>
    <p:extLst>
      <p:ext uri="{BB962C8B-B14F-4D97-AF65-F5344CB8AC3E}">
        <p14:creationId xmlns:p14="http://schemas.microsoft.com/office/powerpoint/2010/main" val="2554799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stretch>
            <a:fillRect/>
          </a:stretch>
        </p:blipFill>
        <p:spPr>
          <a:xfrm>
            <a:off x="2614719" y="848400"/>
            <a:ext cx="6145459" cy="3570802"/>
          </a:xfrm>
          <a:prstGeom prst="rect">
            <a:avLst/>
          </a:prstGeom>
        </p:spPr>
      </p:pic>
      <p:sp>
        <p:nvSpPr>
          <p:cNvPr id="2" name="Title 1"/>
          <p:cNvSpPr>
            <a:spLocks noGrp="1"/>
          </p:cNvSpPr>
          <p:nvPr>
            <p:ph type="title"/>
          </p:nvPr>
        </p:nvSpPr>
        <p:spPr>
          <a:xfrm>
            <a:off x="646111" y="260805"/>
            <a:ext cx="9404723" cy="813374"/>
          </a:xfrm>
        </p:spPr>
        <p:txBody>
          <a:bodyPr/>
          <a:lstStyle/>
          <a:p>
            <a:r>
              <a:rPr lang="en-GB" sz="4400" b="1" dirty="0">
                <a:solidFill>
                  <a:srgbClr val="92D050"/>
                </a:solidFill>
              </a:rPr>
              <a:t>Temporal lobe</a:t>
            </a:r>
          </a:p>
        </p:txBody>
      </p:sp>
      <p:sp>
        <p:nvSpPr>
          <p:cNvPr id="3" name="Content Placeholder 2"/>
          <p:cNvSpPr>
            <a:spLocks noGrp="1"/>
          </p:cNvSpPr>
          <p:nvPr>
            <p:ph idx="1"/>
          </p:nvPr>
        </p:nvSpPr>
        <p:spPr>
          <a:xfrm>
            <a:off x="914893" y="4048605"/>
            <a:ext cx="4772555" cy="2809394"/>
          </a:xfrm>
        </p:spPr>
        <p:txBody>
          <a:bodyPr numCol="1">
            <a:noAutofit/>
          </a:bodyPr>
          <a:lstStyle/>
          <a:p>
            <a:r>
              <a:rPr lang="en-GB" sz="4000" b="1" dirty="0" smtClean="0">
                <a:solidFill>
                  <a:srgbClr val="92D050"/>
                </a:solidFill>
              </a:rPr>
              <a:t>Spoken word</a:t>
            </a:r>
          </a:p>
          <a:p>
            <a:r>
              <a:rPr lang="en-GB" sz="3600" b="1" dirty="0" smtClean="0">
                <a:solidFill>
                  <a:srgbClr val="92D050"/>
                </a:solidFill>
              </a:rPr>
              <a:t>Selective attention</a:t>
            </a:r>
          </a:p>
          <a:p>
            <a:r>
              <a:rPr lang="en-GB" sz="3600" b="1" dirty="0" smtClean="0">
                <a:solidFill>
                  <a:srgbClr val="92D050"/>
                </a:solidFill>
              </a:rPr>
              <a:t>Sexuality</a:t>
            </a:r>
          </a:p>
          <a:p>
            <a:r>
              <a:rPr lang="en-GB" sz="3600" b="1" dirty="0" smtClean="0">
                <a:solidFill>
                  <a:srgbClr val="92D050"/>
                </a:solidFill>
              </a:rPr>
              <a:t>Aggression  </a:t>
            </a:r>
          </a:p>
        </p:txBody>
      </p:sp>
      <p:sp>
        <p:nvSpPr>
          <p:cNvPr id="6" name="Content Placeholder 2"/>
          <p:cNvSpPr txBox="1">
            <a:spLocks/>
          </p:cNvSpPr>
          <p:nvPr/>
        </p:nvSpPr>
        <p:spPr>
          <a:xfrm>
            <a:off x="7428088" y="4059894"/>
            <a:ext cx="4707467" cy="3108551"/>
          </a:xfrm>
          <a:prstGeom prst="rect">
            <a:avLst/>
          </a:prstGeom>
        </p:spPr>
        <p:txBody>
          <a:bodyPr vert="horz" lIns="91440" tIns="45720" rIns="91440" bIns="45720" numCol="1"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sz="3600" b="1" dirty="0">
                <a:solidFill>
                  <a:srgbClr val="92D050"/>
                </a:solidFill>
              </a:rPr>
              <a:t>Identification </a:t>
            </a:r>
          </a:p>
          <a:p>
            <a:r>
              <a:rPr lang="en-GB" sz="3600" b="1" dirty="0">
                <a:solidFill>
                  <a:srgbClr val="92D050"/>
                </a:solidFill>
              </a:rPr>
              <a:t>Categorization </a:t>
            </a:r>
          </a:p>
          <a:p>
            <a:r>
              <a:rPr lang="en-US" sz="3600" b="1" dirty="0">
                <a:solidFill>
                  <a:srgbClr val="92D050"/>
                </a:solidFill>
              </a:rPr>
              <a:t>Facial recognition</a:t>
            </a:r>
          </a:p>
          <a:p>
            <a:r>
              <a:rPr lang="en-US" sz="3600" b="1" dirty="0">
                <a:solidFill>
                  <a:srgbClr val="92D050"/>
                </a:solidFill>
              </a:rPr>
              <a:t>Locating objects</a:t>
            </a:r>
            <a:endParaRPr lang="en-GB" sz="3600" b="1" dirty="0">
              <a:solidFill>
                <a:srgbClr val="92D050"/>
              </a:solidFill>
            </a:endParaRPr>
          </a:p>
        </p:txBody>
      </p:sp>
    </p:spTree>
    <p:extLst>
      <p:ext uri="{BB962C8B-B14F-4D97-AF65-F5344CB8AC3E}">
        <p14:creationId xmlns:p14="http://schemas.microsoft.com/office/powerpoint/2010/main" val="344426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8539"/>
            <a:ext cx="9404723" cy="813374"/>
          </a:xfrm>
        </p:spPr>
        <p:txBody>
          <a:bodyPr/>
          <a:lstStyle/>
          <a:p>
            <a:r>
              <a:rPr lang="en-GB" sz="4800" b="1" dirty="0">
                <a:solidFill>
                  <a:srgbClr val="FFFF00"/>
                </a:solidFill>
              </a:rPr>
              <a:t>Parietal lobe</a:t>
            </a:r>
          </a:p>
        </p:txBody>
      </p:sp>
      <p:pic>
        <p:nvPicPr>
          <p:cNvPr id="5" name="Content Placeholder 3"/>
          <p:cNvPicPr>
            <a:picLocks noChangeAspect="1"/>
          </p:cNvPicPr>
          <p:nvPr/>
        </p:nvPicPr>
        <p:blipFill>
          <a:blip r:embed="rId3"/>
          <a:stretch>
            <a:fillRect/>
          </a:stretch>
        </p:blipFill>
        <p:spPr>
          <a:xfrm>
            <a:off x="5389985" y="1266092"/>
            <a:ext cx="6802016" cy="3952294"/>
          </a:xfrm>
          <a:prstGeom prst="rect">
            <a:avLst/>
          </a:prstGeom>
        </p:spPr>
      </p:pic>
      <p:sp>
        <p:nvSpPr>
          <p:cNvPr id="3" name="Content Placeholder 2"/>
          <p:cNvSpPr>
            <a:spLocks noGrp="1"/>
          </p:cNvSpPr>
          <p:nvPr>
            <p:ph idx="1"/>
          </p:nvPr>
        </p:nvSpPr>
        <p:spPr>
          <a:xfrm>
            <a:off x="283780" y="1514289"/>
            <a:ext cx="7227363" cy="5323894"/>
          </a:xfrm>
        </p:spPr>
        <p:txBody>
          <a:bodyPr>
            <a:noAutofit/>
          </a:bodyPr>
          <a:lstStyle/>
          <a:p>
            <a:r>
              <a:rPr lang="en-US" sz="4000" b="1" dirty="0" smtClean="0">
                <a:solidFill>
                  <a:srgbClr val="FFFF00"/>
                </a:solidFill>
              </a:rPr>
              <a:t>Object classification</a:t>
            </a:r>
          </a:p>
          <a:p>
            <a:r>
              <a:rPr lang="en-US" sz="4000" b="1" dirty="0" smtClean="0">
                <a:solidFill>
                  <a:srgbClr val="FFFF00"/>
                </a:solidFill>
              </a:rPr>
              <a:t>Tactile processing</a:t>
            </a:r>
          </a:p>
          <a:p>
            <a:r>
              <a:rPr lang="en-US" sz="4000" b="1" dirty="0" smtClean="0">
                <a:solidFill>
                  <a:srgbClr val="FFFF00"/>
                </a:solidFill>
              </a:rPr>
              <a:t>Academic skills</a:t>
            </a:r>
          </a:p>
          <a:p>
            <a:r>
              <a:rPr lang="en-US" sz="4000" b="1" dirty="0" smtClean="0">
                <a:solidFill>
                  <a:srgbClr val="FFFF00"/>
                </a:solidFill>
              </a:rPr>
              <a:t>Cognitive ability</a:t>
            </a:r>
          </a:p>
          <a:p>
            <a:r>
              <a:rPr lang="en-US" sz="4000" b="1" dirty="0" smtClean="0">
                <a:solidFill>
                  <a:srgbClr val="FFFF00"/>
                </a:solidFill>
              </a:rPr>
              <a:t>Directional understanding</a:t>
            </a:r>
          </a:p>
          <a:p>
            <a:r>
              <a:rPr lang="en-US" sz="4000" b="1" dirty="0" smtClean="0">
                <a:solidFill>
                  <a:srgbClr val="FFFF00"/>
                </a:solidFill>
              </a:rPr>
              <a:t>Hand-Eye coordination</a:t>
            </a:r>
          </a:p>
          <a:p>
            <a:r>
              <a:rPr lang="en-US" sz="4000" b="1" dirty="0" smtClean="0">
                <a:solidFill>
                  <a:srgbClr val="FFFF00"/>
                </a:solidFill>
              </a:rPr>
              <a:t>Spatial orientation</a:t>
            </a:r>
            <a:endParaRPr lang="en-GB" sz="3600" b="1" dirty="0">
              <a:solidFill>
                <a:srgbClr val="FFFF00"/>
              </a:solidFill>
            </a:endParaRPr>
          </a:p>
        </p:txBody>
      </p:sp>
    </p:spTree>
    <p:extLst>
      <p:ext uri="{BB962C8B-B14F-4D97-AF65-F5344CB8AC3E}">
        <p14:creationId xmlns:p14="http://schemas.microsoft.com/office/powerpoint/2010/main" val="199371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GB" sz="4400" b="1" dirty="0">
                <a:solidFill>
                  <a:srgbClr val="F48CE5"/>
                </a:solidFill>
              </a:rPr>
              <a:t>Occipital lobe</a:t>
            </a:r>
          </a:p>
        </p:txBody>
      </p:sp>
      <p:pic>
        <p:nvPicPr>
          <p:cNvPr id="5" name="Content Placeholder 3"/>
          <p:cNvPicPr>
            <a:picLocks noChangeAspect="1"/>
          </p:cNvPicPr>
          <p:nvPr/>
        </p:nvPicPr>
        <p:blipFill>
          <a:blip r:embed="rId3"/>
          <a:stretch>
            <a:fillRect/>
          </a:stretch>
        </p:blipFill>
        <p:spPr>
          <a:xfrm>
            <a:off x="106785" y="1683781"/>
            <a:ext cx="6802016" cy="3952294"/>
          </a:xfrm>
          <a:prstGeom prst="rect">
            <a:avLst/>
          </a:prstGeom>
        </p:spPr>
      </p:pic>
      <p:sp>
        <p:nvSpPr>
          <p:cNvPr id="6" name="Content Placeholder 2"/>
          <p:cNvSpPr>
            <a:spLocks noGrp="1"/>
          </p:cNvSpPr>
          <p:nvPr>
            <p:ph idx="1"/>
          </p:nvPr>
        </p:nvSpPr>
        <p:spPr>
          <a:xfrm>
            <a:off x="6989380" y="1312984"/>
            <a:ext cx="5106205" cy="5323894"/>
          </a:xfrm>
        </p:spPr>
        <p:txBody>
          <a:bodyPr>
            <a:noAutofit/>
          </a:bodyPr>
          <a:lstStyle/>
          <a:p>
            <a:r>
              <a:rPr lang="en-US" sz="3200" b="1" dirty="0" smtClean="0">
                <a:solidFill>
                  <a:srgbClr val="F48CE5"/>
                </a:solidFill>
              </a:rPr>
              <a:t>Vision</a:t>
            </a:r>
          </a:p>
          <a:p>
            <a:r>
              <a:rPr lang="en-US" sz="3200" b="1" dirty="0" smtClean="0">
                <a:solidFill>
                  <a:srgbClr val="F48CE5"/>
                </a:solidFill>
              </a:rPr>
              <a:t>Visual field</a:t>
            </a:r>
          </a:p>
          <a:p>
            <a:r>
              <a:rPr lang="en-US" sz="3200" b="1" dirty="0" smtClean="0">
                <a:solidFill>
                  <a:srgbClr val="F48CE5"/>
                </a:solidFill>
              </a:rPr>
              <a:t>Location objects</a:t>
            </a:r>
          </a:p>
          <a:p>
            <a:r>
              <a:rPr lang="en-US" sz="3200" b="1" dirty="0" smtClean="0">
                <a:solidFill>
                  <a:srgbClr val="F48CE5"/>
                </a:solidFill>
              </a:rPr>
              <a:t>Color identification</a:t>
            </a:r>
          </a:p>
          <a:p>
            <a:r>
              <a:rPr lang="en-US" sz="3200" b="1" dirty="0" smtClean="0">
                <a:solidFill>
                  <a:srgbClr val="F48CE5"/>
                </a:solidFill>
              </a:rPr>
              <a:t>Hallucinations</a:t>
            </a:r>
          </a:p>
          <a:p>
            <a:r>
              <a:rPr lang="en-US" sz="3200" b="1" dirty="0" smtClean="0">
                <a:solidFill>
                  <a:srgbClr val="F48CE5"/>
                </a:solidFill>
              </a:rPr>
              <a:t>Word blindness</a:t>
            </a:r>
          </a:p>
          <a:p>
            <a:r>
              <a:rPr lang="en-US" sz="3200" b="1" dirty="0" smtClean="0">
                <a:solidFill>
                  <a:srgbClr val="F48CE5"/>
                </a:solidFill>
              </a:rPr>
              <a:t>Movement perception</a:t>
            </a:r>
          </a:p>
          <a:p>
            <a:r>
              <a:rPr lang="en-US" sz="3200" b="1" dirty="0" smtClean="0">
                <a:solidFill>
                  <a:srgbClr val="F48CE5"/>
                </a:solidFill>
              </a:rPr>
              <a:t>Reading/ writing </a:t>
            </a:r>
          </a:p>
          <a:p>
            <a:r>
              <a:rPr lang="en-US" sz="3200" b="1" dirty="0" smtClean="0">
                <a:solidFill>
                  <a:srgbClr val="F48CE5"/>
                </a:solidFill>
              </a:rPr>
              <a:t>Visual processing </a:t>
            </a:r>
            <a:endParaRPr lang="en-GB" sz="2800" b="1" dirty="0">
              <a:solidFill>
                <a:srgbClr val="F48CE5"/>
              </a:solidFill>
            </a:endParaRPr>
          </a:p>
        </p:txBody>
      </p:sp>
    </p:spTree>
    <p:extLst>
      <p:ext uri="{BB962C8B-B14F-4D97-AF65-F5344CB8AC3E}">
        <p14:creationId xmlns:p14="http://schemas.microsoft.com/office/powerpoint/2010/main" val="144551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3374"/>
          </a:xfrm>
        </p:spPr>
        <p:txBody>
          <a:bodyPr/>
          <a:lstStyle/>
          <a:p>
            <a:r>
              <a:rPr lang="en-GB" sz="4800" b="1" dirty="0">
                <a:solidFill>
                  <a:srgbClr val="E2E2E2"/>
                </a:solidFill>
              </a:rPr>
              <a:t>Cerebellum</a:t>
            </a:r>
            <a:r>
              <a:rPr lang="en-GB" b="1" dirty="0" smtClean="0">
                <a:solidFill>
                  <a:schemeClr val="accent3">
                    <a:lumMod val="60000"/>
                    <a:lumOff val="40000"/>
                  </a:schemeClr>
                </a:solidFill>
              </a:rPr>
              <a:t> </a:t>
            </a:r>
            <a:endParaRPr lang="en-GB" b="1" dirty="0">
              <a:solidFill>
                <a:schemeClr val="accent3">
                  <a:lumMod val="60000"/>
                  <a:lumOff val="40000"/>
                </a:schemeClr>
              </a:solidFill>
            </a:endParaRPr>
          </a:p>
        </p:txBody>
      </p:sp>
      <p:pic>
        <p:nvPicPr>
          <p:cNvPr id="5" name="Content Placeholder 3"/>
          <p:cNvPicPr>
            <a:picLocks noChangeAspect="1"/>
          </p:cNvPicPr>
          <p:nvPr/>
        </p:nvPicPr>
        <p:blipFill>
          <a:blip r:embed="rId3"/>
          <a:stretch>
            <a:fillRect/>
          </a:stretch>
        </p:blipFill>
        <p:spPr>
          <a:xfrm>
            <a:off x="0" y="1515021"/>
            <a:ext cx="6802016" cy="3952294"/>
          </a:xfrm>
          <a:prstGeom prst="rect">
            <a:avLst/>
          </a:prstGeom>
        </p:spPr>
      </p:pic>
      <p:sp>
        <p:nvSpPr>
          <p:cNvPr id="3" name="Content Placeholder 2"/>
          <p:cNvSpPr>
            <a:spLocks noGrp="1"/>
          </p:cNvSpPr>
          <p:nvPr>
            <p:ph idx="1"/>
          </p:nvPr>
        </p:nvSpPr>
        <p:spPr>
          <a:xfrm>
            <a:off x="6802016" y="1364773"/>
            <a:ext cx="5383242" cy="5323894"/>
          </a:xfrm>
        </p:spPr>
        <p:txBody>
          <a:bodyPr>
            <a:noAutofit/>
          </a:bodyPr>
          <a:lstStyle/>
          <a:p>
            <a:r>
              <a:rPr lang="en-US" sz="4400" b="1" dirty="0">
                <a:solidFill>
                  <a:srgbClr val="E2E2E2"/>
                </a:solidFill>
              </a:rPr>
              <a:t>Voluntary motor skills</a:t>
            </a:r>
          </a:p>
          <a:p>
            <a:r>
              <a:rPr lang="en-US" sz="4400" b="1" dirty="0">
                <a:solidFill>
                  <a:srgbClr val="E2E2E2"/>
                </a:solidFill>
              </a:rPr>
              <a:t>Balance</a:t>
            </a:r>
          </a:p>
          <a:p>
            <a:r>
              <a:rPr lang="en-US" sz="4400" b="1" dirty="0">
                <a:solidFill>
                  <a:srgbClr val="E2E2E2"/>
                </a:solidFill>
              </a:rPr>
              <a:t>Equilibrium</a:t>
            </a:r>
          </a:p>
          <a:p>
            <a:r>
              <a:rPr lang="en-US" sz="4400" b="1" dirty="0">
                <a:solidFill>
                  <a:srgbClr val="E2E2E2"/>
                </a:solidFill>
              </a:rPr>
              <a:t>Coordination</a:t>
            </a:r>
          </a:p>
          <a:p>
            <a:r>
              <a:rPr lang="en-US" sz="4400" b="1" dirty="0">
                <a:solidFill>
                  <a:srgbClr val="E2E2E2"/>
                </a:solidFill>
              </a:rPr>
              <a:t>Postural controls</a:t>
            </a:r>
          </a:p>
          <a:p>
            <a:r>
              <a:rPr lang="en-US" sz="4400" b="1" dirty="0">
                <a:solidFill>
                  <a:srgbClr val="E2E2E2"/>
                </a:solidFill>
              </a:rPr>
              <a:t>Eye movement</a:t>
            </a:r>
          </a:p>
        </p:txBody>
      </p:sp>
    </p:spTree>
    <p:extLst>
      <p:ext uri="{BB962C8B-B14F-4D97-AF65-F5344CB8AC3E}">
        <p14:creationId xmlns:p14="http://schemas.microsoft.com/office/powerpoint/2010/main" val="3705184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1144</TotalTime>
  <Words>3420</Words>
  <Application>Microsoft Office PowerPoint</Application>
  <PresentationFormat>Widescreen</PresentationFormat>
  <Paragraphs>252</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Tempus Sans ITC</vt:lpstr>
      <vt:lpstr>Wingdings</vt:lpstr>
      <vt:lpstr>Wingdings 3</vt:lpstr>
      <vt:lpstr>Ion</vt:lpstr>
      <vt:lpstr>Traumatic Brain Injury  How it may affect driving performance</vt:lpstr>
      <vt:lpstr>Outline </vt:lpstr>
      <vt:lpstr>The Brain</vt:lpstr>
      <vt:lpstr>the lobes of the brain </vt:lpstr>
      <vt:lpstr>Frontal lobe</vt:lpstr>
      <vt:lpstr>Temporal lobe</vt:lpstr>
      <vt:lpstr>Parietal lobe</vt:lpstr>
      <vt:lpstr>Occipital lobe</vt:lpstr>
      <vt:lpstr>Cerebellum </vt:lpstr>
      <vt:lpstr>Brain stem </vt:lpstr>
      <vt:lpstr>Nerve cells </vt:lpstr>
      <vt:lpstr>Traumatic Brain Injury </vt:lpstr>
      <vt:lpstr>Brain injuries </vt:lpstr>
      <vt:lpstr>Brain injuries </vt:lpstr>
      <vt:lpstr>Classification of Brain Injury  </vt:lpstr>
      <vt:lpstr>Symptoms  </vt:lpstr>
      <vt:lpstr>Symptoms</vt:lpstr>
      <vt:lpstr>Importance of Driving</vt:lpstr>
      <vt:lpstr>Driving after TBI</vt:lpstr>
      <vt:lpstr>Driving after TBI</vt:lpstr>
      <vt:lpstr>How can TBI affect driving ability?</vt:lpstr>
      <vt:lpstr>TBI can affect many physical, cognitive and behavioral skills needed to drive well</vt:lpstr>
      <vt:lpstr>Vision </vt:lpstr>
      <vt:lpstr>Seizures</vt:lpstr>
      <vt:lpstr>TBI can affect many physical, cognitive and behavioral skills needed to drive well</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Traumatic Brain Injury  how it may affect driving performance</dc:title>
  <dc:creator>This1</dc:creator>
  <cp:lastModifiedBy>This1</cp:lastModifiedBy>
  <cp:revision>145</cp:revision>
  <dcterms:created xsi:type="dcterms:W3CDTF">2020-08-18T16:30:29Z</dcterms:created>
  <dcterms:modified xsi:type="dcterms:W3CDTF">2020-09-01T20:44:28Z</dcterms:modified>
</cp:coreProperties>
</file>