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277" r:id="rId4"/>
    <p:sldId id="288" r:id="rId5"/>
    <p:sldId id="279" r:id="rId6"/>
    <p:sldId id="278" r:id="rId7"/>
    <p:sldId id="280" r:id="rId8"/>
    <p:sldId id="281" r:id="rId9"/>
    <p:sldId id="282" r:id="rId10"/>
    <p:sldId id="284" r:id="rId11"/>
    <p:sldId id="285" r:id="rId12"/>
    <p:sldId id="287" r:id="rId13"/>
  </p:sldIdLst>
  <p:sldSz cx="12192000" cy="6858000"/>
  <p:notesSz cx="6858000" cy="9144000"/>
  <p:embeddedFontLs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1182" autoAdjust="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641F-50B6-4E22-8B74-C79FD321F69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DA36-F24F-460D-B0AC-FEA482D98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2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DA36-F24F-460D-B0AC-FEA482D98C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3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CA6FC-1011-4A57-A675-980A60E2C167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9157-A111-47CD-B333-9EEB5DEA04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836">
              <a:schemeClr val="tx1"/>
            </a:gs>
            <a:gs pos="23000">
              <a:schemeClr val="tx1"/>
            </a:gs>
            <a:gs pos="69000">
              <a:schemeClr val="tx1"/>
            </a:gs>
            <a:gs pos="97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2452914" y="704622"/>
            <a:ext cx="7286170" cy="1230247"/>
          </a:xfrm>
          <a:prstGeom prst="parallelogram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by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Traffic Injury Research Center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Tabriz university of Medical Sciences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2020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3778417" y="204715"/>
            <a:ext cx="7092782" cy="448428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02345" y="68366"/>
            <a:ext cx="2520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Club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0498" y="2712062"/>
            <a:ext cx="714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Elderly Driving Performance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Neurological Prospective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5353" y="4386139"/>
            <a:ext cx="4294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Fatemeh</a:t>
            </a:r>
            <a:r>
              <a:rPr lang="en-US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Jahanjoo</a:t>
            </a:r>
            <a:endParaRPr lang="en-US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3" y="704622"/>
            <a:ext cx="1485406" cy="1230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24" y="705018"/>
            <a:ext cx="1377407" cy="1230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8" y="5851245"/>
            <a:ext cx="1485900" cy="10227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8398" y="5455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Why are elderly drivers more at risk?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6766" y="135541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Visual problems?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Attentional Problems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 (UFOV)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Information processing problems?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08423" y="135541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60823" y="150781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13223" y="166021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65623" y="181261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847909" y="266914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15549" y="253198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8" y="1983347"/>
            <a:ext cx="979713" cy="54864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471263" y="303980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30195" y="287735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75915" y="223993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32818" y="223234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27274" y="224563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88532" y="224786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735513" y="219638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992416" y="218879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186872" y="220208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48130" y="2204324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34472" y="267365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186872" y="282605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39272" y="297845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91672" y="313085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42538" y="149672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510178" y="135956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965892" y="186738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24824" y="170493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543504" y="182020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536971" y="1553643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528304" y="102754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529372" y="129098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617545" y="332464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611012" y="3058088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2345" y="253198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603413" y="279543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66" y="3278927"/>
            <a:ext cx="643072" cy="4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7097" y="73152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245"/>
            <a:ext cx="1485900" cy="1022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5899" y="1470299"/>
            <a:ext cx="9225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Azami-Aghdash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Aghaei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MH, Sadeghi-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Bazarghani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H. Epidemiology of Road Traffic Injuries among Elderly People; A Systematic Review and Meta-Analysis. Bulletin of emergency and trauma. 2018;6(4):279-91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/>
              <a:t>Cartagena LJ, Kang A, </a:t>
            </a:r>
            <a:r>
              <a:rPr lang="en-US" sz="1200" dirty="0" err="1"/>
              <a:t>Munnangi</a:t>
            </a:r>
            <a:r>
              <a:rPr lang="en-US" sz="1200" dirty="0"/>
              <a:t> S, Jordan A, </a:t>
            </a:r>
            <a:r>
              <a:rPr lang="en-US" sz="1200" dirty="0" err="1"/>
              <a:t>Nweze</a:t>
            </a:r>
            <a:r>
              <a:rPr lang="en-US" sz="1200" dirty="0"/>
              <a:t> IC, </a:t>
            </a:r>
            <a:r>
              <a:rPr lang="en-US" sz="1200" dirty="0" err="1"/>
              <a:t>Sasthakonar</a:t>
            </a:r>
            <a:r>
              <a:rPr lang="en-US" sz="1200" dirty="0"/>
              <a:t> V, et al. Risk factors associated with in-hospital mortality in elderly patients admitted to a regional trauma center after sustaining a fall. Aging clinical and experimental research. 2017;29(3):427-33.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/>
              <a:t>Kaimila</a:t>
            </a:r>
            <a:r>
              <a:rPr lang="en-US" sz="1200" dirty="0"/>
              <a:t> B, Yamashina H, Arai A, </a:t>
            </a:r>
            <a:r>
              <a:rPr lang="en-US" sz="1200" dirty="0" err="1"/>
              <a:t>Tamashiro</a:t>
            </a:r>
            <a:r>
              <a:rPr lang="en-US" sz="1200" dirty="0"/>
              <a:t> H. Road traffic crashes and fatalities in Japan 2000-2010 with special reference to the elderly road user. Traffic injury prevention. 2013;14(8):777-81</a:t>
            </a:r>
            <a:r>
              <a:rPr lang="en-US" sz="1200" dirty="0" smtClean="0"/>
              <a:t>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/>
              <a:t>Reimer B. Driver Assistance Systems and the Transition to Automated Vehicles: A Path to Increase Older Adult Safety and Mobility? Public Policy &amp; Aging Report. 2014;24(1):27-31.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43" y="1155965"/>
            <a:ext cx="5194905" cy="3677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0355" y="725996"/>
            <a:ext cx="757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400" y="1960749"/>
            <a:ext cx="75721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Problem Statement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Dilemma of termination of  diving in the elderly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Exposure to risk in elderly drivers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61" y="5849340"/>
            <a:ext cx="1485900" cy="10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0355" y="725996"/>
            <a:ext cx="757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87" y="5849340"/>
            <a:ext cx="1485900" cy="1022712"/>
          </a:xfrm>
          <a:prstGeom prst="rect">
            <a:avLst/>
          </a:prstGeom>
        </p:spPr>
      </p:pic>
      <p:pic>
        <p:nvPicPr>
          <p:cNvPr id="17" name="Picture 16" descr="index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3892" y="2110368"/>
            <a:ext cx="437919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8753" y="1275758"/>
            <a:ext cx="10981509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human societies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number of the elderly over the past 50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1.9%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 population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vs. 1.2%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population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80" y="210856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1" y="5849340"/>
            <a:ext cx="1485900" cy="10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8754" y="1275758"/>
            <a:ext cx="75721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age- related problem with increased number of the elderly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risky driving behavior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elderly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lifestyles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21" y="2296317"/>
            <a:ext cx="25527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29" y="5849340"/>
            <a:ext cx="1485900" cy="10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8125" y="1290737"/>
            <a:ext cx="75721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Anatomic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Psychological functioning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9636" y="1195928"/>
            <a:ext cx="2298750" cy="14965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52" y="2220416"/>
            <a:ext cx="2266134" cy="1534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70" y="2163092"/>
            <a:ext cx="2434180" cy="1649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36" y="3418107"/>
            <a:ext cx="2381250" cy="1581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86" y="5851245"/>
            <a:ext cx="1485900" cy="10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355" y="315451"/>
            <a:ext cx="757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Should Old People be Banned from Driving?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63" y="894682"/>
            <a:ext cx="2821285" cy="1417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85" y="2312125"/>
            <a:ext cx="2748639" cy="3494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16951" y="1751150"/>
            <a:ext cx="3563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WWW.automoblog.net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example of the prejudice against elderly drivers that is largely unsupported by scientific research…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6" y="5851245"/>
            <a:ext cx="1485900" cy="10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51" y="1669188"/>
            <a:ext cx="3675100" cy="2445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615" y="657888"/>
            <a:ext cx="606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Should Old People be Banned from Driving?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7751" y="1669188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relationships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endParaRPr lang="en-US" sz="2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6" y="5851245"/>
            <a:ext cx="1485900" cy="10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287"/>
            <a:ext cx="12191999" cy="1022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8" y="5851245"/>
            <a:ext cx="1485900" cy="1022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83" y="3327763"/>
            <a:ext cx="2932920" cy="21031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3487" y="614681"/>
            <a:ext cx="519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Problems of assessing exposure to risk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3886" y="1191036"/>
            <a:ext cx="452845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Prefer:</a:t>
            </a:r>
          </a:p>
          <a:p>
            <a:pPr marL="695325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familiar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roads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5325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speeds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Avoid </a:t>
            </a:r>
          </a:p>
          <a:p>
            <a:pPr marL="695325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night driving</a:t>
            </a:r>
          </a:p>
          <a:p>
            <a:pPr marL="695325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traffic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5325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difficult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situations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3" y="2620722"/>
            <a:ext cx="3248025" cy="2810161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9990355" y="845513"/>
            <a:ext cx="1612903" cy="324207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am doing it for 25 yrs.,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should be fast enough for anybody!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1890</TotalTime>
  <Words>370</Words>
  <Application>Microsoft Office PowerPoint</Application>
  <PresentationFormat>Custom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Wingdings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155</cp:revision>
  <dcterms:created xsi:type="dcterms:W3CDTF">2019-10-05T06:58:20Z</dcterms:created>
  <dcterms:modified xsi:type="dcterms:W3CDTF">2020-07-22T08:56:05Z</dcterms:modified>
</cp:coreProperties>
</file>